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4"/>
  </p:notesMasterIdLst>
  <p:handoutMasterIdLst>
    <p:handoutMasterId r:id="rId25"/>
  </p:handoutMasterIdLst>
  <p:sldIdLst>
    <p:sldId id="304" r:id="rId6"/>
    <p:sldId id="266" r:id="rId7"/>
    <p:sldId id="320" r:id="rId8"/>
    <p:sldId id="309" r:id="rId9"/>
    <p:sldId id="291" r:id="rId10"/>
    <p:sldId id="308" r:id="rId11"/>
    <p:sldId id="331" r:id="rId12"/>
    <p:sldId id="310" r:id="rId13"/>
    <p:sldId id="326" r:id="rId14"/>
    <p:sldId id="312" r:id="rId15"/>
    <p:sldId id="313" r:id="rId16"/>
    <p:sldId id="321" r:id="rId17"/>
    <p:sldId id="314" r:id="rId18"/>
    <p:sldId id="299" r:id="rId19"/>
    <p:sldId id="315" r:id="rId20"/>
    <p:sldId id="437" r:id="rId21"/>
    <p:sldId id="438" r:id="rId22"/>
    <p:sldId id="2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 Purnama" initials="AP" lastIdx="12" clrIdx="0">
    <p:extLst>
      <p:ext uri="{19B8F6BF-5375-455C-9EA6-DF929625EA0E}">
        <p15:presenceInfo xmlns:p15="http://schemas.microsoft.com/office/powerpoint/2012/main" userId="9db73d7dd4ce8eb1" providerId="Windows Live"/>
      </p:ext>
    </p:extLst>
  </p:cmAuthor>
  <p:cmAuthor id="2" name="Rachel H Deussom" initials="RHD" lastIdx="2" clrIdx="1">
    <p:extLst>
      <p:ext uri="{19B8F6BF-5375-455C-9EA6-DF929625EA0E}">
        <p15:presenceInfo xmlns:p15="http://schemas.microsoft.com/office/powerpoint/2012/main" userId="S-1-5-21-1644491937-1580436667-725345543-561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BF"/>
    <a:srgbClr val="FF5D61"/>
    <a:srgbClr val="FFC9CA"/>
    <a:srgbClr val="FF9B9D"/>
    <a:srgbClr val="FF7C80"/>
    <a:srgbClr val="FF9FA1"/>
    <a:srgbClr val="FFFFFF"/>
    <a:srgbClr val="5A5A5A"/>
    <a:srgbClr val="232323"/>
    <a:srgbClr val="8C89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94" autoAdjust="0"/>
    <p:restoredTop sz="84022" autoAdjust="0"/>
  </p:normalViewPr>
  <p:slideViewPr>
    <p:cSldViewPr snapToGrid="0">
      <p:cViewPr varScale="1">
        <p:scale>
          <a:sx n="50" d="100"/>
          <a:sy n="50" d="100"/>
        </p:scale>
        <p:origin x="740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53"/>
    </p:cViewPr>
  </p:sorterViewPr>
  <p:notesViewPr>
    <p:cSldViewPr snapToGrid="0">
      <p:cViewPr varScale="1">
        <p:scale>
          <a:sx n="53" d="100"/>
          <a:sy n="53" d="100"/>
        </p:scale>
        <p:origin x="307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1E763D-7F84-4A16-88AC-88CFD9A4A1EF}" type="doc">
      <dgm:prSet loTypeId="urn:microsoft.com/office/officeart/2005/8/layout/vList5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7F7AC2C3-82FD-4B62-865F-B45AE73F03CA}">
      <dgm:prSet phldrT="[Text]" custT="1"/>
      <dgm:spPr/>
      <dgm:t>
        <a:bodyPr/>
        <a:lstStyle/>
        <a:p>
          <a:r>
            <a:rPr lang="en-US" sz="4200" dirty="0"/>
            <a:t>Availability</a:t>
          </a:r>
        </a:p>
      </dgm:t>
    </dgm:pt>
    <dgm:pt modelId="{517E740D-730A-43A3-B207-5B74979ED023}" type="parTrans" cxnId="{AACF46DE-0D01-43A1-8714-E8DDD1EDCA9B}">
      <dgm:prSet/>
      <dgm:spPr/>
      <dgm:t>
        <a:bodyPr/>
        <a:lstStyle/>
        <a:p>
          <a:endParaRPr lang="en-US"/>
        </a:p>
      </dgm:t>
    </dgm:pt>
    <dgm:pt modelId="{6DED393F-CA6A-45A5-A4BE-ABF11AE926BD}" type="sibTrans" cxnId="{AACF46DE-0D01-43A1-8714-E8DDD1EDCA9B}">
      <dgm:prSet/>
      <dgm:spPr/>
      <dgm:t>
        <a:bodyPr/>
        <a:lstStyle/>
        <a:p>
          <a:endParaRPr lang="en-US"/>
        </a:p>
      </dgm:t>
    </dgm:pt>
    <dgm:pt modelId="{393513FC-BF1B-4CC6-80F4-F7CD84F27851}">
      <dgm:prSet phldrT="[Text]"/>
      <dgm:spPr/>
      <dgm:t>
        <a:bodyPr/>
        <a:lstStyle/>
        <a:p>
          <a:r>
            <a:rPr lang="en-US" b="0" dirty="0"/>
            <a:t>Unit manager questionnaire </a:t>
          </a:r>
        </a:p>
      </dgm:t>
    </dgm:pt>
    <dgm:pt modelId="{A9B47605-69FC-4500-94FB-424DE6387DE9}" type="parTrans" cxnId="{44F4FE79-CDB9-48A9-AB64-F78FC347953B}">
      <dgm:prSet/>
      <dgm:spPr/>
      <dgm:t>
        <a:bodyPr/>
        <a:lstStyle/>
        <a:p>
          <a:endParaRPr lang="en-US"/>
        </a:p>
      </dgm:t>
    </dgm:pt>
    <dgm:pt modelId="{5D820CB6-BA06-4784-86ED-11BF7A1EFE33}" type="sibTrans" cxnId="{44F4FE79-CDB9-48A9-AB64-F78FC347953B}">
      <dgm:prSet/>
      <dgm:spPr/>
      <dgm:t>
        <a:bodyPr/>
        <a:lstStyle/>
        <a:p>
          <a:endParaRPr lang="en-US"/>
        </a:p>
      </dgm:t>
    </dgm:pt>
    <dgm:pt modelId="{861DDA45-7390-49E7-849C-8B039B194E6A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4200" dirty="0"/>
            <a:t>Competency</a:t>
          </a:r>
        </a:p>
        <a:p>
          <a:pPr>
            <a:spcAft>
              <a:spcPts val="600"/>
            </a:spcAft>
          </a:pPr>
          <a:r>
            <a:rPr lang="en-US" sz="2400" b="0" dirty="0"/>
            <a:t>(</a:t>
          </a:r>
          <a:r>
            <a:rPr lang="en-US" sz="2400" b="0" i="1" dirty="0"/>
            <a:t>self-reported)</a:t>
          </a:r>
          <a:endParaRPr lang="en-US" sz="2400" dirty="0"/>
        </a:p>
      </dgm:t>
    </dgm:pt>
    <dgm:pt modelId="{24F491B5-F64E-40E0-AF99-D60D3438437B}" type="parTrans" cxnId="{2D9562DC-ACF3-4231-BDD1-EDC6498583E3}">
      <dgm:prSet/>
      <dgm:spPr/>
      <dgm:t>
        <a:bodyPr/>
        <a:lstStyle/>
        <a:p>
          <a:endParaRPr lang="en-US"/>
        </a:p>
      </dgm:t>
    </dgm:pt>
    <dgm:pt modelId="{CD39059B-D7A5-4215-A3EC-D654132E4C1C}" type="sibTrans" cxnId="{2D9562DC-ACF3-4231-BDD1-EDC6498583E3}">
      <dgm:prSet/>
      <dgm:spPr/>
      <dgm:t>
        <a:bodyPr/>
        <a:lstStyle/>
        <a:p>
          <a:endParaRPr lang="en-US"/>
        </a:p>
      </dgm:t>
    </dgm:pt>
    <dgm:pt modelId="{825A2062-448E-4949-9580-83DE680B7A9D}">
      <dgm:prSet phldrT="[Text]"/>
      <dgm:spPr/>
      <dgm:t>
        <a:bodyPr/>
        <a:lstStyle/>
        <a:p>
          <a:r>
            <a:rPr lang="en-US" b="0" dirty="0"/>
            <a:t>Rapid task analysis</a:t>
          </a:r>
        </a:p>
      </dgm:t>
    </dgm:pt>
    <dgm:pt modelId="{C8DBEFE8-2DFE-4FA4-9D4F-4448D8527D55}" type="parTrans" cxnId="{C4097064-A8F7-463D-A07D-D70E995EB36E}">
      <dgm:prSet/>
      <dgm:spPr/>
      <dgm:t>
        <a:bodyPr/>
        <a:lstStyle/>
        <a:p>
          <a:endParaRPr lang="en-US"/>
        </a:p>
      </dgm:t>
    </dgm:pt>
    <dgm:pt modelId="{E0923495-07F1-4DE5-A028-B10ADFED96DE}" type="sibTrans" cxnId="{C4097064-A8F7-463D-A07D-D70E995EB36E}">
      <dgm:prSet/>
      <dgm:spPr/>
      <dgm:t>
        <a:bodyPr/>
        <a:lstStyle/>
        <a:p>
          <a:endParaRPr lang="en-US"/>
        </a:p>
      </dgm:t>
    </dgm:pt>
    <dgm:pt modelId="{3A150E7E-BD0A-4420-9088-71CE542FA3FB}">
      <dgm:prSet phldrT="[Text]" custT="1"/>
      <dgm:spPr/>
      <dgm:t>
        <a:bodyPr/>
        <a:lstStyle/>
        <a:p>
          <a:r>
            <a:rPr lang="en-US" sz="4200" dirty="0"/>
            <a:t>Accessibility</a:t>
          </a:r>
        </a:p>
      </dgm:t>
    </dgm:pt>
    <dgm:pt modelId="{D4A844FA-450E-4427-87B3-44C5BAD44CDA}" type="parTrans" cxnId="{B63BD37E-A52D-4E45-8389-0CD5E64C6904}">
      <dgm:prSet/>
      <dgm:spPr/>
      <dgm:t>
        <a:bodyPr/>
        <a:lstStyle/>
        <a:p>
          <a:endParaRPr lang="en-US"/>
        </a:p>
      </dgm:t>
    </dgm:pt>
    <dgm:pt modelId="{70D0400D-5F0E-4376-9E17-B863E21F6945}" type="sibTrans" cxnId="{B63BD37E-A52D-4E45-8389-0CD5E64C6904}">
      <dgm:prSet/>
      <dgm:spPr/>
      <dgm:t>
        <a:bodyPr/>
        <a:lstStyle/>
        <a:p>
          <a:endParaRPr lang="en-US"/>
        </a:p>
      </dgm:t>
    </dgm:pt>
    <dgm:pt modelId="{37178291-0F4F-4595-9C59-BBE9C591BCBE}">
      <dgm:prSet phldrT="[Text]"/>
      <dgm:spPr/>
      <dgm:t>
        <a:bodyPr/>
        <a:lstStyle/>
        <a:p>
          <a:r>
            <a:rPr lang="en-US" b="0" dirty="0"/>
            <a:t>Client flow mapping</a:t>
          </a:r>
        </a:p>
      </dgm:t>
    </dgm:pt>
    <dgm:pt modelId="{F3F3D5D0-7AAF-48C5-888E-ADF1FF53B896}" type="parTrans" cxnId="{650DCFA9-5CED-4F2A-AB50-CDBDC8A67E65}">
      <dgm:prSet/>
      <dgm:spPr/>
      <dgm:t>
        <a:bodyPr/>
        <a:lstStyle/>
        <a:p>
          <a:endParaRPr lang="en-US"/>
        </a:p>
      </dgm:t>
    </dgm:pt>
    <dgm:pt modelId="{4AF942B1-12D0-44FE-AA5D-180EBDBEC862}" type="sibTrans" cxnId="{650DCFA9-5CED-4F2A-AB50-CDBDC8A67E65}">
      <dgm:prSet/>
      <dgm:spPr/>
      <dgm:t>
        <a:bodyPr/>
        <a:lstStyle/>
        <a:p>
          <a:endParaRPr lang="en-US"/>
        </a:p>
      </dgm:t>
    </dgm:pt>
    <dgm:pt modelId="{5E5E43B8-4A63-4FC3-95C2-A289DB37E9F3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sz="4000" dirty="0"/>
            <a:t>Challenge identification</a:t>
          </a:r>
        </a:p>
      </dgm:t>
    </dgm:pt>
    <dgm:pt modelId="{7B5463FA-6945-4C75-B5AF-9F32AED8B955}" type="parTrans" cxnId="{52029F73-8F15-430D-9ECF-666371359CBA}">
      <dgm:prSet/>
      <dgm:spPr/>
      <dgm:t>
        <a:bodyPr/>
        <a:lstStyle/>
        <a:p>
          <a:endParaRPr lang="en-US"/>
        </a:p>
      </dgm:t>
    </dgm:pt>
    <dgm:pt modelId="{D2FD71C6-F47A-4A0D-950F-0233FA339466}" type="sibTrans" cxnId="{52029F73-8F15-430D-9ECF-666371359CBA}">
      <dgm:prSet/>
      <dgm:spPr/>
      <dgm:t>
        <a:bodyPr/>
        <a:lstStyle/>
        <a:p>
          <a:endParaRPr lang="en-US"/>
        </a:p>
      </dgm:t>
    </dgm:pt>
    <dgm:pt modelId="{84BCCFC5-3F80-4E52-B25C-D805C1D9CF43}" type="pres">
      <dgm:prSet presAssocID="{E41E763D-7F84-4A16-88AC-88CFD9A4A1EF}" presName="Name0" presStyleCnt="0">
        <dgm:presLayoutVars>
          <dgm:dir/>
          <dgm:animLvl val="lvl"/>
          <dgm:resizeHandles val="exact"/>
        </dgm:presLayoutVars>
      </dgm:prSet>
      <dgm:spPr/>
    </dgm:pt>
    <dgm:pt modelId="{EA9776C4-1385-4A0B-AF86-9ECBE6788DE8}" type="pres">
      <dgm:prSet presAssocID="{7F7AC2C3-82FD-4B62-865F-B45AE73F03CA}" presName="linNode" presStyleCnt="0"/>
      <dgm:spPr/>
    </dgm:pt>
    <dgm:pt modelId="{D84B8FAF-69F0-4722-B99B-19A54FFB6AFE}" type="pres">
      <dgm:prSet presAssocID="{7F7AC2C3-82FD-4B62-865F-B45AE73F03CA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CEF6B52-8108-4162-88F7-CDBC6A266A82}" type="pres">
      <dgm:prSet presAssocID="{7F7AC2C3-82FD-4B62-865F-B45AE73F03CA}" presName="descendantText" presStyleLbl="alignAccFollowNode1" presStyleIdx="0" presStyleCnt="3">
        <dgm:presLayoutVars>
          <dgm:bulletEnabled val="1"/>
        </dgm:presLayoutVars>
      </dgm:prSet>
      <dgm:spPr/>
    </dgm:pt>
    <dgm:pt modelId="{0574C16F-7F65-4323-97E3-B1E07D01362E}" type="pres">
      <dgm:prSet presAssocID="{6DED393F-CA6A-45A5-A4BE-ABF11AE926BD}" presName="sp" presStyleCnt="0"/>
      <dgm:spPr/>
    </dgm:pt>
    <dgm:pt modelId="{A8DD26E3-1CD8-4E14-BB38-A2CF3AF47DC2}" type="pres">
      <dgm:prSet presAssocID="{861DDA45-7390-49E7-849C-8B039B194E6A}" presName="linNode" presStyleCnt="0"/>
      <dgm:spPr/>
    </dgm:pt>
    <dgm:pt modelId="{9973BA2B-1AB1-4995-9415-C05FBA8F50D6}" type="pres">
      <dgm:prSet presAssocID="{861DDA45-7390-49E7-849C-8B039B194E6A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1A2CA160-B18B-4597-ABD2-9E2C97CF8E62}" type="pres">
      <dgm:prSet presAssocID="{861DDA45-7390-49E7-849C-8B039B194E6A}" presName="descendantText" presStyleLbl="alignAccFollowNode1" presStyleIdx="1" presStyleCnt="3">
        <dgm:presLayoutVars>
          <dgm:bulletEnabled val="1"/>
        </dgm:presLayoutVars>
      </dgm:prSet>
      <dgm:spPr/>
    </dgm:pt>
    <dgm:pt modelId="{86F3D73C-8ED1-42DD-AB08-78AD6FB0BD0F}" type="pres">
      <dgm:prSet presAssocID="{CD39059B-D7A5-4215-A3EC-D654132E4C1C}" presName="sp" presStyleCnt="0"/>
      <dgm:spPr/>
    </dgm:pt>
    <dgm:pt modelId="{A7D35615-7A4C-423E-BA8F-3DEB0A492ACC}" type="pres">
      <dgm:prSet presAssocID="{3A150E7E-BD0A-4420-9088-71CE542FA3FB}" presName="linNode" presStyleCnt="0"/>
      <dgm:spPr/>
    </dgm:pt>
    <dgm:pt modelId="{BC3831DC-AEDE-4E75-B63D-DDAD064329B9}" type="pres">
      <dgm:prSet presAssocID="{3A150E7E-BD0A-4420-9088-71CE542FA3FB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00407DC6-0796-457C-9930-AF0EBD784D1B}" type="pres">
      <dgm:prSet presAssocID="{3A150E7E-BD0A-4420-9088-71CE542FA3FB}" presName="descendantText" presStyleLbl="alignAccFollowNode1" presStyleIdx="2" presStyleCnt="3">
        <dgm:presLayoutVars>
          <dgm:bulletEnabled val="1"/>
        </dgm:presLayoutVars>
      </dgm:prSet>
      <dgm:spPr/>
    </dgm:pt>
    <dgm:pt modelId="{975739A1-32CA-47FB-BE0A-282764B3C764}" type="pres">
      <dgm:prSet presAssocID="{70D0400D-5F0E-4376-9E17-B863E21F6945}" presName="sp" presStyleCnt="0"/>
      <dgm:spPr/>
    </dgm:pt>
    <dgm:pt modelId="{79A75974-C5B0-4AE9-B47D-280E063A5890}" type="pres">
      <dgm:prSet presAssocID="{5E5E43B8-4A63-4FC3-95C2-A289DB37E9F3}" presName="linNode" presStyleCnt="0"/>
      <dgm:spPr/>
    </dgm:pt>
    <dgm:pt modelId="{ED9DBFE7-3E0D-4010-A459-3EF48F772F19}" type="pres">
      <dgm:prSet presAssocID="{5E5E43B8-4A63-4FC3-95C2-A289DB37E9F3}" presName="parentText" presStyleLbl="node1" presStyleIdx="3" presStyleCnt="4" custScaleY="117251">
        <dgm:presLayoutVars>
          <dgm:chMax val="1"/>
          <dgm:bulletEnabled val="1"/>
        </dgm:presLayoutVars>
      </dgm:prSet>
      <dgm:spPr/>
    </dgm:pt>
  </dgm:ptLst>
  <dgm:cxnLst>
    <dgm:cxn modelId="{35661910-EE4C-4D48-9034-CD0DD9D0CAD2}" type="presOf" srcId="{E41E763D-7F84-4A16-88AC-88CFD9A4A1EF}" destId="{84BCCFC5-3F80-4E52-B25C-D805C1D9CF43}" srcOrd="0" destOrd="0" presId="urn:microsoft.com/office/officeart/2005/8/layout/vList5"/>
    <dgm:cxn modelId="{FC09AD18-1FD2-4CEF-8DF8-864AC9955669}" type="presOf" srcId="{861DDA45-7390-49E7-849C-8B039B194E6A}" destId="{9973BA2B-1AB1-4995-9415-C05FBA8F50D6}" srcOrd="0" destOrd="0" presId="urn:microsoft.com/office/officeart/2005/8/layout/vList5"/>
    <dgm:cxn modelId="{C4097064-A8F7-463D-A07D-D70E995EB36E}" srcId="{861DDA45-7390-49E7-849C-8B039B194E6A}" destId="{825A2062-448E-4949-9580-83DE680B7A9D}" srcOrd="0" destOrd="0" parTransId="{C8DBEFE8-2DFE-4FA4-9D4F-4448D8527D55}" sibTransId="{E0923495-07F1-4DE5-A028-B10ADFED96DE}"/>
    <dgm:cxn modelId="{6CA0844F-4C94-41BE-86D1-F89F0AA9E660}" type="presOf" srcId="{825A2062-448E-4949-9580-83DE680B7A9D}" destId="{1A2CA160-B18B-4597-ABD2-9E2C97CF8E62}" srcOrd="0" destOrd="0" presId="urn:microsoft.com/office/officeart/2005/8/layout/vList5"/>
    <dgm:cxn modelId="{52029F73-8F15-430D-9ECF-666371359CBA}" srcId="{E41E763D-7F84-4A16-88AC-88CFD9A4A1EF}" destId="{5E5E43B8-4A63-4FC3-95C2-A289DB37E9F3}" srcOrd="3" destOrd="0" parTransId="{7B5463FA-6945-4C75-B5AF-9F32AED8B955}" sibTransId="{D2FD71C6-F47A-4A0D-950F-0233FA339466}"/>
    <dgm:cxn modelId="{44F4FE79-CDB9-48A9-AB64-F78FC347953B}" srcId="{7F7AC2C3-82FD-4B62-865F-B45AE73F03CA}" destId="{393513FC-BF1B-4CC6-80F4-F7CD84F27851}" srcOrd="0" destOrd="0" parTransId="{A9B47605-69FC-4500-94FB-424DE6387DE9}" sibTransId="{5D820CB6-BA06-4784-86ED-11BF7A1EFE33}"/>
    <dgm:cxn modelId="{B63BD37E-A52D-4E45-8389-0CD5E64C6904}" srcId="{E41E763D-7F84-4A16-88AC-88CFD9A4A1EF}" destId="{3A150E7E-BD0A-4420-9088-71CE542FA3FB}" srcOrd="2" destOrd="0" parTransId="{D4A844FA-450E-4427-87B3-44C5BAD44CDA}" sibTransId="{70D0400D-5F0E-4376-9E17-B863E21F6945}"/>
    <dgm:cxn modelId="{05B2E586-F3E1-4BAF-AB56-2203FC998A7E}" type="presOf" srcId="{37178291-0F4F-4595-9C59-BBE9C591BCBE}" destId="{00407DC6-0796-457C-9930-AF0EBD784D1B}" srcOrd="0" destOrd="0" presId="urn:microsoft.com/office/officeart/2005/8/layout/vList5"/>
    <dgm:cxn modelId="{4544D9A3-DA74-4A09-827E-E6092918921F}" type="presOf" srcId="{3A150E7E-BD0A-4420-9088-71CE542FA3FB}" destId="{BC3831DC-AEDE-4E75-B63D-DDAD064329B9}" srcOrd="0" destOrd="0" presId="urn:microsoft.com/office/officeart/2005/8/layout/vList5"/>
    <dgm:cxn modelId="{650DCFA9-5CED-4F2A-AB50-CDBDC8A67E65}" srcId="{3A150E7E-BD0A-4420-9088-71CE542FA3FB}" destId="{37178291-0F4F-4595-9C59-BBE9C591BCBE}" srcOrd="0" destOrd="0" parTransId="{F3F3D5D0-7AAF-48C5-888E-ADF1FF53B896}" sibTransId="{4AF942B1-12D0-44FE-AA5D-180EBDBEC862}"/>
    <dgm:cxn modelId="{67CDADBA-C216-43F9-9FEC-CD81643DF075}" type="presOf" srcId="{7F7AC2C3-82FD-4B62-865F-B45AE73F03CA}" destId="{D84B8FAF-69F0-4722-B99B-19A54FFB6AFE}" srcOrd="0" destOrd="0" presId="urn:microsoft.com/office/officeart/2005/8/layout/vList5"/>
    <dgm:cxn modelId="{588C86C3-2656-42A4-B740-5EDA8D70EAA1}" type="presOf" srcId="{5E5E43B8-4A63-4FC3-95C2-A289DB37E9F3}" destId="{ED9DBFE7-3E0D-4010-A459-3EF48F772F19}" srcOrd="0" destOrd="0" presId="urn:microsoft.com/office/officeart/2005/8/layout/vList5"/>
    <dgm:cxn modelId="{231F66C8-A9B1-457D-949C-CE09A762803E}" type="presOf" srcId="{393513FC-BF1B-4CC6-80F4-F7CD84F27851}" destId="{ACEF6B52-8108-4162-88F7-CDBC6A266A82}" srcOrd="0" destOrd="0" presId="urn:microsoft.com/office/officeart/2005/8/layout/vList5"/>
    <dgm:cxn modelId="{2D9562DC-ACF3-4231-BDD1-EDC6498583E3}" srcId="{E41E763D-7F84-4A16-88AC-88CFD9A4A1EF}" destId="{861DDA45-7390-49E7-849C-8B039B194E6A}" srcOrd="1" destOrd="0" parTransId="{24F491B5-F64E-40E0-AF99-D60D3438437B}" sibTransId="{CD39059B-D7A5-4215-A3EC-D654132E4C1C}"/>
    <dgm:cxn modelId="{AACF46DE-0D01-43A1-8714-E8DDD1EDCA9B}" srcId="{E41E763D-7F84-4A16-88AC-88CFD9A4A1EF}" destId="{7F7AC2C3-82FD-4B62-865F-B45AE73F03CA}" srcOrd="0" destOrd="0" parTransId="{517E740D-730A-43A3-B207-5B74979ED023}" sibTransId="{6DED393F-CA6A-45A5-A4BE-ABF11AE926BD}"/>
    <dgm:cxn modelId="{B9ADB064-DE49-4403-9D1B-C78A6583AD80}" type="presParOf" srcId="{84BCCFC5-3F80-4E52-B25C-D805C1D9CF43}" destId="{EA9776C4-1385-4A0B-AF86-9ECBE6788DE8}" srcOrd="0" destOrd="0" presId="urn:microsoft.com/office/officeart/2005/8/layout/vList5"/>
    <dgm:cxn modelId="{5D2EA385-C9E6-4864-BA97-9BF7C203D9F5}" type="presParOf" srcId="{EA9776C4-1385-4A0B-AF86-9ECBE6788DE8}" destId="{D84B8FAF-69F0-4722-B99B-19A54FFB6AFE}" srcOrd="0" destOrd="0" presId="urn:microsoft.com/office/officeart/2005/8/layout/vList5"/>
    <dgm:cxn modelId="{D575065C-B3B9-4DCB-AA11-77AE4A54CE3C}" type="presParOf" srcId="{EA9776C4-1385-4A0B-AF86-9ECBE6788DE8}" destId="{ACEF6B52-8108-4162-88F7-CDBC6A266A82}" srcOrd="1" destOrd="0" presId="urn:microsoft.com/office/officeart/2005/8/layout/vList5"/>
    <dgm:cxn modelId="{ABC0700C-B641-4EF3-85FC-8D612F70F394}" type="presParOf" srcId="{84BCCFC5-3F80-4E52-B25C-D805C1D9CF43}" destId="{0574C16F-7F65-4323-97E3-B1E07D01362E}" srcOrd="1" destOrd="0" presId="urn:microsoft.com/office/officeart/2005/8/layout/vList5"/>
    <dgm:cxn modelId="{839BAA15-BDC9-498B-B719-57B362660CFC}" type="presParOf" srcId="{84BCCFC5-3F80-4E52-B25C-D805C1D9CF43}" destId="{A8DD26E3-1CD8-4E14-BB38-A2CF3AF47DC2}" srcOrd="2" destOrd="0" presId="urn:microsoft.com/office/officeart/2005/8/layout/vList5"/>
    <dgm:cxn modelId="{2C6B6C10-B4CD-486C-AF22-EC933945C781}" type="presParOf" srcId="{A8DD26E3-1CD8-4E14-BB38-A2CF3AF47DC2}" destId="{9973BA2B-1AB1-4995-9415-C05FBA8F50D6}" srcOrd="0" destOrd="0" presId="urn:microsoft.com/office/officeart/2005/8/layout/vList5"/>
    <dgm:cxn modelId="{21B3D650-F925-44DC-A3C6-B759C269D336}" type="presParOf" srcId="{A8DD26E3-1CD8-4E14-BB38-A2CF3AF47DC2}" destId="{1A2CA160-B18B-4597-ABD2-9E2C97CF8E62}" srcOrd="1" destOrd="0" presId="urn:microsoft.com/office/officeart/2005/8/layout/vList5"/>
    <dgm:cxn modelId="{56DA10A8-A09C-4A57-8317-E28BF7CA7690}" type="presParOf" srcId="{84BCCFC5-3F80-4E52-B25C-D805C1D9CF43}" destId="{86F3D73C-8ED1-42DD-AB08-78AD6FB0BD0F}" srcOrd="3" destOrd="0" presId="urn:microsoft.com/office/officeart/2005/8/layout/vList5"/>
    <dgm:cxn modelId="{75454F94-8011-46AF-A89F-6B585B9E38AC}" type="presParOf" srcId="{84BCCFC5-3F80-4E52-B25C-D805C1D9CF43}" destId="{A7D35615-7A4C-423E-BA8F-3DEB0A492ACC}" srcOrd="4" destOrd="0" presId="urn:microsoft.com/office/officeart/2005/8/layout/vList5"/>
    <dgm:cxn modelId="{AA6CDD7A-6C92-4361-B0E7-75BDA870D04B}" type="presParOf" srcId="{A7D35615-7A4C-423E-BA8F-3DEB0A492ACC}" destId="{BC3831DC-AEDE-4E75-B63D-DDAD064329B9}" srcOrd="0" destOrd="0" presId="urn:microsoft.com/office/officeart/2005/8/layout/vList5"/>
    <dgm:cxn modelId="{7996E67A-A7B7-46D6-9CF0-A19CFE2B7709}" type="presParOf" srcId="{A7D35615-7A4C-423E-BA8F-3DEB0A492ACC}" destId="{00407DC6-0796-457C-9930-AF0EBD784D1B}" srcOrd="1" destOrd="0" presId="urn:microsoft.com/office/officeart/2005/8/layout/vList5"/>
    <dgm:cxn modelId="{2EB7F345-82E7-476A-A203-B28D7DBA23CC}" type="presParOf" srcId="{84BCCFC5-3F80-4E52-B25C-D805C1D9CF43}" destId="{975739A1-32CA-47FB-BE0A-282764B3C764}" srcOrd="5" destOrd="0" presId="urn:microsoft.com/office/officeart/2005/8/layout/vList5"/>
    <dgm:cxn modelId="{C86C6919-11FD-4361-B4A7-6CD1A12C1A2A}" type="presParOf" srcId="{84BCCFC5-3F80-4E52-B25C-D805C1D9CF43}" destId="{79A75974-C5B0-4AE9-B47D-280E063A5890}" srcOrd="6" destOrd="0" presId="urn:microsoft.com/office/officeart/2005/8/layout/vList5"/>
    <dgm:cxn modelId="{3384E7A2-DCE3-4B9D-A7DA-ECB8EA41D38C}" type="presParOf" srcId="{79A75974-C5B0-4AE9-B47D-280E063A5890}" destId="{ED9DBFE7-3E0D-4010-A459-3EF48F772F1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EF6B52-8108-4162-88F7-CDBC6A266A82}">
      <dsp:nvSpPr>
        <dsp:cNvPr id="0" name=""/>
        <dsp:cNvSpPr/>
      </dsp:nvSpPr>
      <dsp:spPr>
        <a:xfrm rot="5400000">
          <a:off x="7293178" y="-3077220"/>
          <a:ext cx="906627" cy="729081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600" b="0" kern="1200" dirty="0"/>
            <a:t>Unit manager questionnaire </a:t>
          </a:r>
        </a:p>
      </dsp:txBody>
      <dsp:txXfrm rot="-5400000">
        <a:off x="4101084" y="159132"/>
        <a:ext cx="7246558" cy="818111"/>
      </dsp:txXfrm>
    </dsp:sp>
    <dsp:sp modelId="{D84B8FAF-69F0-4722-B99B-19A54FFB6AFE}">
      <dsp:nvSpPr>
        <dsp:cNvPr id="0" name=""/>
        <dsp:cNvSpPr/>
      </dsp:nvSpPr>
      <dsp:spPr>
        <a:xfrm>
          <a:off x="0" y="1545"/>
          <a:ext cx="4101084" cy="113328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Availability</a:t>
          </a:r>
        </a:p>
      </dsp:txBody>
      <dsp:txXfrm>
        <a:off x="55322" y="56867"/>
        <a:ext cx="3990440" cy="1022640"/>
      </dsp:txXfrm>
    </dsp:sp>
    <dsp:sp modelId="{1A2CA160-B18B-4597-ABD2-9E2C97CF8E62}">
      <dsp:nvSpPr>
        <dsp:cNvPr id="0" name=""/>
        <dsp:cNvSpPr/>
      </dsp:nvSpPr>
      <dsp:spPr>
        <a:xfrm rot="5400000">
          <a:off x="7293178" y="-1887272"/>
          <a:ext cx="906627" cy="729081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600" b="0" kern="1200" dirty="0"/>
            <a:t>Rapid task analysis</a:t>
          </a:r>
        </a:p>
      </dsp:txBody>
      <dsp:txXfrm rot="-5400000">
        <a:off x="4101084" y="1349080"/>
        <a:ext cx="7246558" cy="818111"/>
      </dsp:txXfrm>
    </dsp:sp>
    <dsp:sp modelId="{9973BA2B-1AB1-4995-9415-C05FBA8F50D6}">
      <dsp:nvSpPr>
        <dsp:cNvPr id="0" name=""/>
        <dsp:cNvSpPr/>
      </dsp:nvSpPr>
      <dsp:spPr>
        <a:xfrm>
          <a:off x="0" y="1191493"/>
          <a:ext cx="4101084" cy="113328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4200" kern="1200" dirty="0"/>
            <a:t>Competency</a:t>
          </a:r>
        </a:p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400" b="0" kern="1200" dirty="0"/>
            <a:t>(</a:t>
          </a:r>
          <a:r>
            <a:rPr lang="en-US" sz="2400" b="0" i="1" kern="1200" dirty="0"/>
            <a:t>self-reported)</a:t>
          </a:r>
          <a:endParaRPr lang="en-US" sz="2400" kern="1200" dirty="0"/>
        </a:p>
      </dsp:txBody>
      <dsp:txXfrm>
        <a:off x="55322" y="1246815"/>
        <a:ext cx="3990440" cy="1022640"/>
      </dsp:txXfrm>
    </dsp:sp>
    <dsp:sp modelId="{00407DC6-0796-457C-9930-AF0EBD784D1B}">
      <dsp:nvSpPr>
        <dsp:cNvPr id="0" name=""/>
        <dsp:cNvSpPr/>
      </dsp:nvSpPr>
      <dsp:spPr>
        <a:xfrm rot="5400000">
          <a:off x="7293178" y="-697323"/>
          <a:ext cx="906627" cy="7290816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600" b="0" kern="1200" dirty="0"/>
            <a:t>Client flow mapping</a:t>
          </a:r>
        </a:p>
      </dsp:txBody>
      <dsp:txXfrm rot="-5400000">
        <a:off x="4101084" y="2539029"/>
        <a:ext cx="7246558" cy="818111"/>
      </dsp:txXfrm>
    </dsp:sp>
    <dsp:sp modelId="{BC3831DC-AEDE-4E75-B63D-DDAD064329B9}">
      <dsp:nvSpPr>
        <dsp:cNvPr id="0" name=""/>
        <dsp:cNvSpPr/>
      </dsp:nvSpPr>
      <dsp:spPr>
        <a:xfrm>
          <a:off x="0" y="2381442"/>
          <a:ext cx="4101084" cy="113328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Accessibility</a:t>
          </a:r>
        </a:p>
      </dsp:txBody>
      <dsp:txXfrm>
        <a:off x="55322" y="2436764"/>
        <a:ext cx="3990440" cy="1022640"/>
      </dsp:txXfrm>
    </dsp:sp>
    <dsp:sp modelId="{ED9DBFE7-3E0D-4010-A459-3EF48F772F19}">
      <dsp:nvSpPr>
        <dsp:cNvPr id="0" name=""/>
        <dsp:cNvSpPr/>
      </dsp:nvSpPr>
      <dsp:spPr>
        <a:xfrm>
          <a:off x="0" y="3571390"/>
          <a:ext cx="4097079" cy="1328786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4000" kern="1200" dirty="0"/>
            <a:t>Challenge identification</a:t>
          </a:r>
        </a:p>
      </dsp:txBody>
      <dsp:txXfrm>
        <a:off x="64866" y="3636256"/>
        <a:ext cx="3967347" cy="1199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3F227-2F38-498F-AC8A-BA027BF615BC}" type="datetimeFigureOut">
              <a:rPr lang="en-US" smtClean="0"/>
              <a:t>11/18/2018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7B3F7-BC95-4E39-8561-5458FF62D7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16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E71EE-3282-4907-8613-76A8DD35B7D0}" type="datetimeFigureOut">
              <a:rPr lang="en-US" smtClean="0"/>
              <a:t>11/18/2018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1910D-EF90-409C-AAF4-F1E8493F92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00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A06EC8D-34F9-492C-9C85-B75C934AE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81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94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57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rtl="0" eaLnBrk="1" fontAlgn="ctr" latinLnBrk="0" hangingPunct="1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42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598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27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0BF2-B2C3-4195-969A-ADA2F8EC8A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02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5F3F3F0-8C78-40BE-AA28-0BD3E92D3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47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69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78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558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89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57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90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1910D-EF90-409C-AAF4-F1E8493F92CA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F17A505-01F6-4349-8B6A-22A3B264C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5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021466"/>
            <a:ext cx="12192000" cy="283653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157431"/>
            <a:ext cx="7772400" cy="1375729"/>
          </a:xfrm>
        </p:spPr>
        <p:txBody>
          <a:bodyPr anchor="b">
            <a:normAutofit/>
          </a:bodyPr>
          <a:lstStyle>
            <a:lvl1pPr algn="l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5681472"/>
            <a:ext cx="7772400" cy="1070888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Presentation Subtitle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130555" y="4389120"/>
            <a:ext cx="0" cy="20846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8" t="13920"/>
          <a:stretch/>
        </p:blipFill>
        <p:spPr>
          <a:xfrm>
            <a:off x="2706130" y="141906"/>
            <a:ext cx="2195054" cy="83156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387840" y="4157432"/>
            <a:ext cx="2572512" cy="2594928"/>
          </a:xfrm>
        </p:spPr>
        <p:txBody>
          <a:bodyPr lIns="137160" rIns="13716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Presenters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221201"/>
            <a:ext cx="1839468" cy="6649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810"/>
            <a:ext cx="12192000" cy="30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74876"/>
            <a:ext cx="2496063" cy="9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8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975360"/>
            <a:ext cx="12192000" cy="58826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840480" y="1402080"/>
            <a:ext cx="7970520" cy="506673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65760" y="2804160"/>
            <a:ext cx="3093720" cy="3666543"/>
          </a:xfrm>
        </p:spPr>
        <p:txBody>
          <a:bodyPr lIns="91440" rIns="91440">
            <a:normAutofit/>
          </a:bodyPr>
          <a:lstStyle>
            <a:lvl1pPr marL="0" indent="0" algn="r">
              <a:lnSpc>
                <a:spcPct val="108000"/>
              </a:lnSpc>
              <a:spcBef>
                <a:spcPts val="60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This is a description of the adjacent photo.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E9E10D-F066-4288-9494-770C95867D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0"/>
          <a:stretch/>
        </p:blipFill>
        <p:spPr>
          <a:xfrm>
            <a:off x="182880" y="141906"/>
            <a:ext cx="4718304" cy="831560"/>
          </a:xfrm>
          <a:prstGeom prst="rect">
            <a:avLst/>
          </a:prstGeom>
        </p:spPr>
      </p:pic>
      <p:sp>
        <p:nvSpPr>
          <p:cNvPr id="15" name="Title 7"/>
          <p:cNvSpPr>
            <a:spLocks noGrp="1"/>
          </p:cNvSpPr>
          <p:nvPr>
            <p:ph type="title" hasCustomPrompt="1"/>
          </p:nvPr>
        </p:nvSpPr>
        <p:spPr>
          <a:xfrm>
            <a:off x="365760" y="1402081"/>
            <a:ext cx="3093720" cy="1243584"/>
          </a:xfrm>
        </p:spPr>
        <p:txBody>
          <a:bodyPr>
            <a:noAutofit/>
          </a:bodyPr>
          <a:lstStyle>
            <a:lvl1pPr algn="r">
              <a:lnSpc>
                <a:spcPct val="800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Short Photo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221201"/>
            <a:ext cx="1839468" cy="6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5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tx1"/>
              </a:buClr>
              <a:defRPr>
                <a:solidFill>
                  <a:srgbClr val="232323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232323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232323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232323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23232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762000" y="1263603"/>
            <a:ext cx="0" cy="914400"/>
          </a:xfrm>
          <a:prstGeom prst="line">
            <a:avLst/>
          </a:prstGeom>
          <a:ln w="19050">
            <a:solidFill>
              <a:srgbClr val="0049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221201"/>
            <a:ext cx="1839468" cy="6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04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>
            <a:lvl1pPr>
              <a:buClr>
                <a:schemeClr val="tx1"/>
              </a:buClr>
              <a:defRPr>
                <a:solidFill>
                  <a:srgbClr val="232323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232323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232323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232323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23232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9E10D-F066-4288-9494-770C95867DF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802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75360"/>
            <a:ext cx="12192000" cy="588264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1024128" y="1402080"/>
            <a:ext cx="4389120" cy="3737956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“Insert a pithy quote here.”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24128" y="5375564"/>
            <a:ext cx="4389120" cy="1095140"/>
          </a:xfrm>
        </p:spPr>
        <p:txBody>
          <a:bodyPr lIns="91440" rIns="91440">
            <a:normAutofit/>
          </a:bodyPr>
          <a:lstStyle>
            <a:lvl1pPr marL="0" indent="0" algn="r">
              <a:lnSpc>
                <a:spcPct val="108000"/>
              </a:lnSpc>
              <a:spcBef>
                <a:spcPts val="60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–Source</a:t>
            </a: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E9E10D-F066-4288-9494-770C95867D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15000" y="1402080"/>
            <a:ext cx="5678424" cy="5068624"/>
          </a:xfrm>
          <a:solidFill>
            <a:schemeClr val="bg1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221201"/>
            <a:ext cx="1839468" cy="6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01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75360"/>
            <a:ext cx="12192000" cy="5882640"/>
          </a:xfrm>
          <a:prstGeom prst="rect">
            <a:avLst/>
          </a:prstGeom>
          <a:solidFill>
            <a:srgbClr val="5A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1024128" y="1402080"/>
            <a:ext cx="4389120" cy="3737956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“Insert a pithy quote here.”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24128" y="5375564"/>
            <a:ext cx="4389120" cy="1095140"/>
          </a:xfrm>
        </p:spPr>
        <p:txBody>
          <a:bodyPr lIns="91440" rIns="91440">
            <a:normAutofit/>
          </a:bodyPr>
          <a:lstStyle>
            <a:lvl1pPr marL="0" indent="0" algn="r">
              <a:lnSpc>
                <a:spcPct val="108000"/>
              </a:lnSpc>
              <a:spcBef>
                <a:spcPts val="60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–Source</a:t>
            </a: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E9E10D-F066-4288-9494-770C95867D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15000" y="1402080"/>
            <a:ext cx="5678424" cy="5068624"/>
          </a:xfrm>
          <a:solidFill>
            <a:schemeClr val="bg1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221201"/>
            <a:ext cx="1839468" cy="6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6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>
                <a:solidFill>
                  <a:srgbClr val="232323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232323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232323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232323"/>
                </a:solidFill>
              </a:defRPr>
            </a:lvl4pPr>
            <a:lvl5pPr>
              <a:buClr>
                <a:schemeClr val="tx2"/>
              </a:buClr>
              <a:defRPr>
                <a:solidFill>
                  <a:srgbClr val="23232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9E10D-F066-4288-9494-770C95867DF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762000" y="1263603"/>
            <a:ext cx="0" cy="914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221201"/>
            <a:ext cx="1839468" cy="6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18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021466"/>
            <a:ext cx="12192000" cy="283653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1072897"/>
            <a:ext cx="12188952" cy="4078234"/>
          </a:xfrm>
          <a:solidFill>
            <a:schemeClr val="bg1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63168" y="5279135"/>
            <a:ext cx="10399776" cy="1473225"/>
          </a:xfrm>
        </p:spPr>
        <p:txBody>
          <a:bodyPr anchor="ctr">
            <a:normAutofit/>
          </a:bodyPr>
          <a:lstStyle>
            <a:lvl1pPr algn="l">
              <a:defRPr sz="44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559579" y="5583733"/>
            <a:ext cx="0" cy="914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4" t="13920"/>
          <a:stretch/>
        </p:blipFill>
        <p:spPr>
          <a:xfrm>
            <a:off x="2681416" y="141906"/>
            <a:ext cx="2219768" cy="831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74876"/>
            <a:ext cx="2496063" cy="9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07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535936"/>
            <a:ext cx="4754880" cy="420908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232323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232323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232323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232323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23232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535936"/>
            <a:ext cx="4754880" cy="4209088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232323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232323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232323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232323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23232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9E10D-F066-4288-9494-770C95867DF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762000" y="1263603"/>
            <a:ext cx="0" cy="914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24128" y="1093508"/>
            <a:ext cx="9720072" cy="1296123"/>
          </a:xfr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221201"/>
            <a:ext cx="1839468" cy="6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1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1093509"/>
            <a:ext cx="9720072" cy="1210780"/>
          </a:xfr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450590"/>
            <a:ext cx="4754880" cy="612965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3121152"/>
            <a:ext cx="4754880" cy="3623872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232323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232323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232323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232323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23232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450590"/>
            <a:ext cx="4754880" cy="612965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8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3121152"/>
            <a:ext cx="4754880" cy="3623872"/>
          </a:xfr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  <a:lvl2pPr>
              <a:defRPr>
                <a:solidFill>
                  <a:srgbClr val="232323"/>
                </a:solidFill>
              </a:defRPr>
            </a:lvl2pPr>
            <a:lvl3pPr>
              <a:defRPr>
                <a:solidFill>
                  <a:srgbClr val="232323"/>
                </a:solidFill>
              </a:defRPr>
            </a:lvl3pPr>
            <a:lvl4pPr>
              <a:defRPr>
                <a:solidFill>
                  <a:srgbClr val="232323"/>
                </a:solidFill>
              </a:defRPr>
            </a:lvl4pPr>
            <a:lvl5pPr>
              <a:defRPr>
                <a:solidFill>
                  <a:srgbClr val="23232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9E10D-F066-4288-9494-770C95867DF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762000" y="1263603"/>
            <a:ext cx="0" cy="914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221201"/>
            <a:ext cx="1839468" cy="6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74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9E10D-F066-4288-9494-770C95867DF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762000" y="1263603"/>
            <a:ext cx="0" cy="914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221201"/>
            <a:ext cx="1839468" cy="6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2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9E10D-F066-4288-9494-770C95867D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1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975360"/>
            <a:ext cx="12192000" cy="588264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1402080"/>
            <a:ext cx="4389120" cy="1572767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1402080"/>
            <a:ext cx="5678424" cy="5068624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3145536"/>
            <a:ext cx="4389120" cy="3325168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E9E10D-F066-4288-9494-770C95867DF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762000" y="1751283"/>
            <a:ext cx="0" cy="914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221201"/>
            <a:ext cx="1839468" cy="6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63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975360"/>
            <a:ext cx="12192000" cy="588264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840480" y="1402080"/>
            <a:ext cx="7970520" cy="506673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65760" y="2804160"/>
            <a:ext cx="3093720" cy="3666543"/>
          </a:xfrm>
        </p:spPr>
        <p:txBody>
          <a:bodyPr lIns="91440" rIns="91440">
            <a:normAutofit/>
          </a:bodyPr>
          <a:lstStyle>
            <a:lvl1pPr marL="0" indent="0" algn="r">
              <a:lnSpc>
                <a:spcPct val="108000"/>
              </a:lnSpc>
              <a:spcBef>
                <a:spcPts val="60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This is a description of the adjacent photo.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E9E10D-F066-4288-9494-770C95867D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0"/>
          <a:stretch/>
        </p:blipFill>
        <p:spPr>
          <a:xfrm>
            <a:off x="182880" y="141906"/>
            <a:ext cx="4718304" cy="831560"/>
          </a:xfrm>
          <a:prstGeom prst="rect">
            <a:avLst/>
          </a:prstGeom>
        </p:spPr>
      </p:pic>
      <p:sp>
        <p:nvSpPr>
          <p:cNvPr id="15" name="Title 7"/>
          <p:cNvSpPr>
            <a:spLocks noGrp="1"/>
          </p:cNvSpPr>
          <p:nvPr>
            <p:ph type="title" hasCustomPrompt="1"/>
          </p:nvPr>
        </p:nvSpPr>
        <p:spPr>
          <a:xfrm>
            <a:off x="365760" y="1402081"/>
            <a:ext cx="3093720" cy="1243584"/>
          </a:xfrm>
        </p:spPr>
        <p:txBody>
          <a:bodyPr>
            <a:noAutofit/>
          </a:bodyPr>
          <a:lstStyle>
            <a:lvl1pPr algn="r">
              <a:lnSpc>
                <a:spcPct val="800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Short Photo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221201"/>
            <a:ext cx="1839468" cy="6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1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4" t="13920"/>
          <a:stretch/>
        </p:blipFill>
        <p:spPr>
          <a:xfrm>
            <a:off x="2743200" y="141906"/>
            <a:ext cx="2157984" cy="83156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1093508"/>
            <a:ext cx="9720072" cy="1296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621280"/>
            <a:ext cx="9720073" cy="412374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66E9E10D-F066-4288-9494-770C95867DF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74876"/>
            <a:ext cx="2496063" cy="9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5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3" r:id="rId10"/>
    <p:sldLayoutId id="2147483670" r:id="rId11"/>
    <p:sldLayoutId id="2147483671" r:id="rId12"/>
    <p:sldLayoutId id="2147483672" r:id="rId13"/>
    <p:sldLayoutId id="2147483674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none" spc="100" baseline="0">
          <a:solidFill>
            <a:srgbClr val="232323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2800" kern="1200">
          <a:solidFill>
            <a:srgbClr val="232323"/>
          </a:solidFill>
          <a:latin typeface="Gill Sans MT" panose="020B0502020104020203" pitchFamily="34" charset="0"/>
          <a:ea typeface="+mn-ea"/>
          <a:cs typeface="+mn-cs"/>
        </a:defRPr>
      </a:lvl1pPr>
      <a:lvl2pPr marL="854075" indent="-3429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§"/>
        <a:defRPr sz="2400" kern="1200">
          <a:solidFill>
            <a:srgbClr val="232323"/>
          </a:solidFill>
          <a:latin typeface="Gill Sans MT" panose="020B0502020104020203" pitchFamily="34" charset="0"/>
          <a:ea typeface="+mn-ea"/>
          <a:cs typeface="+mn-cs"/>
        </a:defRPr>
      </a:lvl2pPr>
      <a:lvl3pPr marL="1146175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rgbClr val="232323"/>
          </a:solidFill>
          <a:latin typeface="Gill Sans MT" panose="020B0502020104020203" pitchFamily="34" charset="0"/>
          <a:ea typeface="+mn-ea"/>
          <a:cs typeface="+mn-cs"/>
        </a:defRPr>
      </a:lvl3pPr>
      <a:lvl4pPr marL="1487488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rgbClr val="232323"/>
          </a:solidFill>
          <a:latin typeface="Gill Sans MT" panose="020B0502020104020203" pitchFamily="34" charset="0"/>
          <a:ea typeface="+mn-ea"/>
          <a:cs typeface="+mn-cs"/>
        </a:defRPr>
      </a:lvl4pPr>
      <a:lvl5pPr marL="1719263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rgbClr val="232323"/>
          </a:solidFill>
          <a:latin typeface="Gill Sans MT" panose="020B0502020104020203" pitchFamily="34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FC5A58-50FB-46D2-B0CD-19001A922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157431"/>
            <a:ext cx="7772400" cy="2192969"/>
          </a:xfrm>
        </p:spPr>
        <p:txBody>
          <a:bodyPr>
            <a:normAutofit/>
          </a:bodyPr>
          <a:lstStyle/>
          <a:p>
            <a:r>
              <a:rPr lang="en-US" dirty="0"/>
              <a:t>Using the Life Cycle </a:t>
            </a:r>
            <a:r>
              <a:rPr lang="en-US"/>
              <a:t>Approach for a </a:t>
            </a:r>
            <a:r>
              <a:rPr lang="en-US" dirty="0"/>
              <a:t>Rapid HIV-HRH Assessment in Indonesia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F9A53C-41D8-4303-B365-E26B72A32D6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230264" y="4157432"/>
            <a:ext cx="2961736" cy="2594928"/>
          </a:xfrm>
        </p:spPr>
        <p:txBody>
          <a:bodyPr/>
          <a:lstStyle/>
          <a:p>
            <a:r>
              <a:rPr lang="en-US" dirty="0"/>
              <a:t>Wanda Jaskiewicz</a:t>
            </a:r>
          </a:p>
          <a:p>
            <a:endParaRPr lang="en-US" dirty="0"/>
          </a:p>
          <a:p>
            <a:r>
              <a:rPr lang="en-US" dirty="0"/>
              <a:t>17 November 2018</a:t>
            </a:r>
          </a:p>
        </p:txBody>
      </p:sp>
      <p:pic>
        <p:nvPicPr>
          <p:cNvPr id="8" name="Picture 7" descr="_H1B3282.jpg">
            <a:extLst>
              <a:ext uri="{FF2B5EF4-FFF2-40B4-BE49-F238E27FC236}">
                <a16:creationId xmlns:a16="http://schemas.microsoft.com/office/drawing/2014/main" id="{836F4DD7-EF21-4EA7-AFDA-D29B17438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2" b="45313"/>
          <a:stretch/>
        </p:blipFill>
        <p:spPr>
          <a:xfrm flipH="1">
            <a:off x="65700" y="1060482"/>
            <a:ext cx="6221895" cy="2948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3DD556-81E4-472C-9B69-7795218CE2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65" t="29581" r="4496" b="26360"/>
          <a:stretch/>
        </p:blipFill>
        <p:spPr>
          <a:xfrm rot="5400000">
            <a:off x="6219664" y="1128414"/>
            <a:ext cx="2948637" cy="28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93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57579-0741-4170-92DE-05D7F4CF96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8462" y="433388"/>
            <a:ext cx="9720263" cy="1295400"/>
          </a:xfrm>
        </p:spPr>
        <p:txBody>
          <a:bodyPr/>
          <a:lstStyle/>
          <a:p>
            <a:r>
              <a:rPr lang="en-US" dirty="0"/>
              <a:t>Client flow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E8497-6BA2-4FC8-92A7-CFEDFD34E69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5300" y="1906588"/>
            <a:ext cx="10517188" cy="4124325"/>
          </a:xfrm>
        </p:spPr>
        <p:txBody>
          <a:bodyPr/>
          <a:lstStyle/>
          <a:p>
            <a:r>
              <a:rPr lang="en-US" dirty="0"/>
              <a:t>For ART refill patients with undetectable viral load</a:t>
            </a:r>
          </a:p>
          <a:p>
            <a:r>
              <a:rPr lang="en-US" dirty="0"/>
              <a:t>Participatory observation</a:t>
            </a:r>
          </a:p>
          <a:p>
            <a:pPr lvl="1"/>
            <a:r>
              <a:rPr lang="en-US" dirty="0"/>
              <a:t>Where do they go? </a:t>
            </a:r>
          </a:p>
          <a:p>
            <a:pPr lvl="1"/>
            <a:r>
              <a:rPr lang="en-US" dirty="0"/>
              <a:t>How long does it take? </a:t>
            </a:r>
          </a:p>
          <a:p>
            <a:pPr lvl="1"/>
            <a:r>
              <a:rPr lang="en-US" dirty="0"/>
              <a:t>With which health workers do they interact during the visit? </a:t>
            </a:r>
          </a:p>
          <a:p>
            <a:pPr lvl="1"/>
            <a:r>
              <a:rPr lang="en-US" dirty="0"/>
              <a:t>Where are the service delivery bottlenecks, if any?</a:t>
            </a:r>
          </a:p>
          <a:p>
            <a:r>
              <a:rPr lang="en-US" dirty="0"/>
              <a:t>For reasons of ethics and confidentiality, CSCs were trained to use tablets to conduct client flow mapping</a:t>
            </a:r>
          </a:p>
        </p:txBody>
      </p:sp>
    </p:spTree>
    <p:extLst>
      <p:ext uri="{BB962C8B-B14F-4D97-AF65-F5344CB8AC3E}">
        <p14:creationId xmlns:p14="http://schemas.microsoft.com/office/powerpoint/2010/main" val="1060658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036DA-3F8A-4D96-854F-DD803C62C3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850" y="268288"/>
            <a:ext cx="11544300" cy="1295400"/>
          </a:xfrm>
        </p:spPr>
        <p:txBody>
          <a:bodyPr/>
          <a:lstStyle/>
          <a:p>
            <a:r>
              <a:rPr lang="en-US" dirty="0"/>
              <a:t>Health worker Focus Group Discussion (FGD)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1D866-5625-4236-A75B-4B644A11FE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5300" y="1685925"/>
            <a:ext cx="9720263" cy="4124325"/>
          </a:xfrm>
        </p:spPr>
        <p:txBody>
          <a:bodyPr/>
          <a:lstStyle/>
          <a:p>
            <a:r>
              <a:rPr lang="en-US" dirty="0"/>
              <a:t>Client and health worker flow mapping from HW perspective</a:t>
            </a:r>
          </a:p>
          <a:p>
            <a:pPr lvl="1"/>
            <a:r>
              <a:rPr lang="en-US" dirty="0"/>
              <a:t>Who is involved at each service area? </a:t>
            </a:r>
          </a:p>
          <a:p>
            <a:pPr lvl="1"/>
            <a:r>
              <a:rPr lang="en-US" dirty="0"/>
              <a:t>What are challenges at each service area? </a:t>
            </a:r>
          </a:p>
          <a:p>
            <a:r>
              <a:rPr lang="en-US" dirty="0"/>
              <a:t>Root cause analysis by HRH category type: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0C33A2-94E0-4AF2-9127-B7ABB5B299E1}"/>
              </a:ext>
            </a:extLst>
          </p:cNvPr>
          <p:cNvSpPr/>
          <p:nvPr/>
        </p:nvSpPr>
        <p:spPr>
          <a:xfrm>
            <a:off x="147534" y="6121692"/>
            <a:ext cx="108971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Adapted from HRH2030 Optimizing Health Worker Performance and Productivity to Achieve the 95-95-95 Targets</a:t>
            </a:r>
          </a:p>
          <a:p>
            <a:r>
              <a:rPr lang="en-US" dirty="0"/>
              <a:t>https://www.hrh2030program.org/prodperftoolkit/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932A61-D2DC-4FCA-B84B-790087C2C3CE}"/>
              </a:ext>
            </a:extLst>
          </p:cNvPr>
          <p:cNvSpPr/>
          <p:nvPr/>
        </p:nvSpPr>
        <p:spPr>
          <a:xfrm>
            <a:off x="215900" y="3733800"/>
            <a:ext cx="2247900" cy="2071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Health worker competency gaps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F29253-6211-481A-B730-DEF291BD1D05}"/>
              </a:ext>
            </a:extLst>
          </p:cNvPr>
          <p:cNvSpPr/>
          <p:nvPr/>
        </p:nvSpPr>
        <p:spPr>
          <a:xfrm>
            <a:off x="2616200" y="3733799"/>
            <a:ext cx="2247900" cy="207168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Low engagement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DA80E3-9F67-471C-8F9D-6F611022886B}"/>
              </a:ext>
            </a:extLst>
          </p:cNvPr>
          <p:cNvSpPr/>
          <p:nvPr/>
        </p:nvSpPr>
        <p:spPr>
          <a:xfrm>
            <a:off x="5016500" y="3732213"/>
            <a:ext cx="2247900" cy="20716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Poor allocation of staff or tasks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CBF8A1-15E1-431B-BC3E-691E9506E7B3}"/>
              </a:ext>
            </a:extLst>
          </p:cNvPr>
          <p:cNvSpPr/>
          <p:nvPr/>
        </p:nvSpPr>
        <p:spPr>
          <a:xfrm>
            <a:off x="7416800" y="3689423"/>
            <a:ext cx="2247900" cy="20716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Inefficient work processes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3CF70B-E2FE-4154-9354-15B7D0255BC0}"/>
              </a:ext>
            </a:extLst>
          </p:cNvPr>
          <p:cNvSpPr/>
          <p:nvPr/>
        </p:nvSpPr>
        <p:spPr>
          <a:xfrm>
            <a:off x="9791700" y="3691084"/>
            <a:ext cx="2247900" cy="2071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Other health systems issues</a:t>
            </a:r>
          </a:p>
        </p:txBody>
      </p:sp>
    </p:spTree>
    <p:extLst>
      <p:ext uri="{BB962C8B-B14F-4D97-AF65-F5344CB8AC3E}">
        <p14:creationId xmlns:p14="http://schemas.microsoft.com/office/powerpoint/2010/main" val="1207925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FC5A58-50FB-46D2-B0CD-19001A922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7" name="Picture 6" descr="_H1B3282.jpg">
            <a:extLst>
              <a:ext uri="{FF2B5EF4-FFF2-40B4-BE49-F238E27FC236}">
                <a16:creationId xmlns:a16="http://schemas.microsoft.com/office/drawing/2014/main" id="{EFB5DD4B-3CE1-42BC-A2E2-B29A88049B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2" b="45313"/>
          <a:stretch/>
        </p:blipFill>
        <p:spPr>
          <a:xfrm flipH="1">
            <a:off x="65700" y="1060482"/>
            <a:ext cx="6221895" cy="2948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2970F5-A88F-4B89-874B-63387C7EA2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65" t="29581" r="4496" b="26360"/>
          <a:stretch/>
        </p:blipFill>
        <p:spPr>
          <a:xfrm rot="5400000">
            <a:off x="6219664" y="1128414"/>
            <a:ext cx="2948637" cy="28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46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9F3C83-A802-4538-8960-61264F37F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891020"/>
              </p:ext>
            </p:extLst>
          </p:nvPr>
        </p:nvGraphicFramePr>
        <p:xfrm>
          <a:off x="177800" y="815115"/>
          <a:ext cx="11836399" cy="59942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{9DCAF9ED-07DC-4A11-8D7F-57B35C25682E}</a:tableStyleId>
              </a:tblPr>
              <a:tblGrid>
                <a:gridCol w="749300">
                  <a:extLst>
                    <a:ext uri="{9D8B030D-6E8A-4147-A177-3AD203B41FA5}">
                      <a16:colId xmlns:a16="http://schemas.microsoft.com/office/drawing/2014/main" val="3399073051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2417994895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3128599247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1254644286"/>
                    </a:ext>
                  </a:extLst>
                </a:gridCol>
                <a:gridCol w="3835400">
                  <a:extLst>
                    <a:ext uri="{9D8B030D-6E8A-4147-A177-3AD203B41FA5}">
                      <a16:colId xmlns:a16="http://schemas.microsoft.com/office/drawing/2014/main" val="2191680120"/>
                    </a:ext>
                  </a:extLst>
                </a:gridCol>
                <a:gridCol w="1689099">
                  <a:extLst>
                    <a:ext uri="{9D8B030D-6E8A-4147-A177-3AD203B41FA5}">
                      <a16:colId xmlns:a16="http://schemas.microsoft.com/office/drawing/2014/main" val="1780135776"/>
                    </a:ext>
                  </a:extLst>
                </a:gridCol>
              </a:tblGrid>
              <a:tr h="5682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cap="all" dirty="0">
                          <a:effectLst/>
                        </a:rPr>
                        <a:t> </a:t>
                      </a:r>
                      <a:r>
                        <a:rPr lang="en-US" sz="1800" cap="all" dirty="0">
                          <a:effectLst/>
                        </a:rPr>
                        <a:t>PKM</a:t>
                      </a:r>
                      <a:endParaRPr lang="en-US" sz="2000" b="1" cap="all" dirty="0">
                        <a:solidFill>
                          <a:srgbClr val="FFFFFF"/>
                        </a:solidFill>
                        <a:effectLst/>
                        <a:latin typeface="Arial Bold" panose="020B07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HIV Service Volume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Core team</a:t>
                      </a:r>
                      <a:endParaRPr lang="en-US" sz="1800" b="1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dirty="0" err="1">
                          <a:effectLst/>
                        </a:rPr>
                        <a:t>Task</a:t>
                      </a:r>
                      <a:r>
                        <a:rPr lang="es-CO" sz="2000" dirty="0">
                          <a:effectLst/>
                        </a:rPr>
                        <a:t> </a:t>
                      </a:r>
                      <a:r>
                        <a:rPr lang="es-CO" sz="2000" dirty="0" err="1">
                          <a:effectLst/>
                        </a:rPr>
                        <a:t>knowledge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Confidence </a:t>
                      </a:r>
                      <a:r>
                        <a:rPr lang="en-US" sz="2000">
                          <a:effectLst/>
                        </a:rPr>
                        <a:t>to perform tasks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 Training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987302"/>
                  </a:ext>
                </a:extLst>
              </a:tr>
              <a:tr h="97103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</a:rPr>
                        <a:t>New positives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</a:rPr>
                        <a:t>Enrolled in ART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</a:rPr>
                        <a:t>Currently on ART</a:t>
                      </a:r>
                      <a:endParaRPr lang="en-US" sz="1800" b="1" i="1" dirty="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800" b="1" i="1" dirty="0">
                          <a:solidFill>
                            <a:srgbClr val="00B050"/>
                          </a:solidFill>
                          <a:effectLst/>
                        </a:rPr>
                        <a:t>Advanced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800" b="1" i="1" dirty="0">
                          <a:solidFill>
                            <a:srgbClr val="92D050"/>
                          </a:solidFill>
                          <a:effectLst/>
                        </a:rPr>
                        <a:t>Sufficient</a:t>
                      </a:r>
                      <a:endParaRPr lang="en-US" sz="1800" b="1" i="1" dirty="0">
                        <a:solidFill>
                          <a:srgbClr val="92D05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800" b="1" i="1" dirty="0">
                          <a:solidFill>
                            <a:srgbClr val="FFC000"/>
                          </a:solidFill>
                          <a:effectLst/>
                        </a:rPr>
                        <a:t>Basic</a:t>
                      </a:r>
                      <a:br>
                        <a:rPr lang="es-CO" sz="1800" b="1" i="1" dirty="0">
                          <a:effectLst/>
                        </a:rPr>
                      </a:br>
                      <a:r>
                        <a:rPr lang="es-CO" sz="1800" b="1" i="1" dirty="0">
                          <a:solidFill>
                            <a:srgbClr val="C00000"/>
                          </a:solidFill>
                          <a:effectLst/>
                        </a:rPr>
                        <a:t>None</a:t>
                      </a:r>
                      <a:endParaRPr lang="en-US" sz="1800" b="1" i="1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800" b="1" i="1" dirty="0">
                          <a:solidFill>
                            <a:srgbClr val="00B050"/>
                          </a:solidFill>
                          <a:effectLst/>
                        </a:rPr>
                        <a:t>Confident, capable to mentor</a:t>
                      </a:r>
                      <a:br>
                        <a:rPr lang="es-CO" sz="1800" b="1" i="1" dirty="0">
                          <a:effectLst/>
                        </a:rPr>
                      </a:br>
                      <a:r>
                        <a:rPr lang="es-CO" sz="1800" b="1" i="1" dirty="0">
                          <a:solidFill>
                            <a:srgbClr val="92D050"/>
                          </a:solidFill>
                          <a:effectLst/>
                        </a:rPr>
                        <a:t>Confident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FFC000"/>
                          </a:solidFill>
                          <a:effectLst/>
                        </a:rPr>
                        <a:t>Confident but need support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C00000"/>
                          </a:solidFill>
                          <a:effectLst/>
                        </a:rPr>
                        <a:t>Needs practice</a:t>
                      </a:r>
                      <a:endParaRPr lang="en-US" sz="1800" b="1" i="1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dirty="0"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Across all HWs &amp; tasks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559113"/>
                  </a:ext>
                </a:extLst>
              </a:tr>
              <a:tr h="535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8      6      82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dirty="0">
                          <a:solidFill>
                            <a:srgbClr val="00B050"/>
                          </a:solidFill>
                          <a:effectLst/>
                        </a:rPr>
                        <a:t>0%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s-CO" sz="2000" b="1" dirty="0">
                          <a:solidFill>
                            <a:srgbClr val="92D050"/>
                          </a:solidFill>
                          <a:effectLst/>
                        </a:rPr>
                        <a:t>73%   </a:t>
                      </a:r>
                      <a:r>
                        <a:rPr lang="es-CO" sz="2000" b="1" dirty="0">
                          <a:solidFill>
                            <a:srgbClr val="FFC000"/>
                          </a:solidFill>
                          <a:effectLst/>
                        </a:rPr>
                        <a:t>20%   </a:t>
                      </a:r>
                      <a:r>
                        <a:rPr lang="es-CO" sz="2000" b="1" dirty="0">
                          <a:solidFill>
                            <a:srgbClr val="C00000"/>
                          </a:solidFill>
                          <a:effectLst/>
                        </a:rPr>
                        <a:t>7%</a:t>
                      </a:r>
                      <a:endParaRPr lang="es-CO" sz="2000" b="1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dirty="0">
                          <a:solidFill>
                            <a:srgbClr val="00B050"/>
                          </a:solidFill>
                          <a:effectLst/>
                        </a:rPr>
                        <a:t>11%    </a:t>
                      </a:r>
                      <a:r>
                        <a:rPr lang="es-CO" sz="2000" b="1" dirty="0">
                          <a:solidFill>
                            <a:srgbClr val="92D050"/>
                          </a:solidFill>
                          <a:effectLst/>
                        </a:rPr>
                        <a:t>41%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</a:rPr>
                        <a:t>36% 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</a:rPr>
                        <a:t>11%</a:t>
                      </a:r>
                      <a:endParaRPr lang="es-CO" sz="2000" b="1" dirty="0">
                        <a:solidFill>
                          <a:srgbClr val="92D050"/>
                        </a:solidFill>
                        <a:effectLst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</a:rPr>
                        <a:t>66%</a:t>
                      </a:r>
                      <a:endParaRPr lang="en-US" sz="2000" b="1" dirty="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67757"/>
                  </a:ext>
                </a:extLst>
              </a:tr>
              <a:tr h="535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</a:t>
                      </a:r>
                      <a:endParaRPr lang="en-US" sz="2000" b="1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20     15    237</a:t>
                      </a:r>
                      <a:endParaRPr lang="en-US" sz="2000" b="1" dirty="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b="1" dirty="0">
                          <a:solidFill>
                            <a:srgbClr val="00B050"/>
                          </a:solidFill>
                          <a:effectLst/>
                        </a:rPr>
                        <a:t>5%  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  </a:t>
                      </a:r>
                      <a:r>
                        <a:rPr lang="es-CO" sz="2000" b="1" dirty="0">
                          <a:solidFill>
                            <a:srgbClr val="92D050"/>
                          </a:solidFill>
                          <a:effectLst/>
                        </a:rPr>
                        <a:t>73%</a:t>
                      </a:r>
                      <a:r>
                        <a:rPr lang="en-US" sz="2000" b="1" dirty="0">
                          <a:solidFill>
                            <a:srgbClr val="92D050"/>
                          </a:solidFill>
                          <a:effectLst/>
                        </a:rPr>
                        <a:t>   </a:t>
                      </a:r>
                      <a:r>
                        <a:rPr lang="es-CO" sz="2000" b="1" dirty="0">
                          <a:solidFill>
                            <a:srgbClr val="FFC000"/>
                          </a:solidFill>
                          <a:effectLst/>
                        </a:rPr>
                        <a:t>19%   </a:t>
                      </a:r>
                      <a:r>
                        <a:rPr lang="es-CO" sz="2000" b="1" dirty="0">
                          <a:solidFill>
                            <a:srgbClr val="C00000"/>
                          </a:solidFill>
                          <a:effectLst/>
                        </a:rPr>
                        <a:t>3%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b="1" dirty="0">
                          <a:solidFill>
                            <a:srgbClr val="00B050"/>
                          </a:solidFill>
                          <a:effectLst/>
                        </a:rPr>
                        <a:t>57%  </a:t>
                      </a:r>
                      <a:r>
                        <a:rPr lang="es-CO" sz="2000" b="1" dirty="0">
                          <a:effectLst/>
                        </a:rPr>
                        <a:t>    </a:t>
                      </a:r>
                      <a:r>
                        <a:rPr lang="es-CO" sz="2000" b="1" dirty="0">
                          <a:solidFill>
                            <a:srgbClr val="92D050"/>
                          </a:solidFill>
                          <a:effectLst/>
                        </a:rPr>
                        <a:t>8% </a:t>
                      </a:r>
                      <a:r>
                        <a:rPr lang="en-US" sz="2000" b="1" dirty="0">
                          <a:effectLst/>
                        </a:rPr>
                        <a:t>    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</a:rPr>
                        <a:t>27%   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</a:rPr>
                        <a:t>8%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79%</a:t>
                      </a:r>
                      <a:endParaRPr lang="en-US" sz="2000" b="1" dirty="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4060581"/>
                  </a:ext>
                </a:extLst>
              </a:tr>
              <a:tr h="535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0        0      61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 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2000" b="1" dirty="0">
                          <a:solidFill>
                            <a:srgbClr val="92D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56%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21% 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2000" b="1" dirty="0">
                          <a:solidFill>
                            <a:srgbClr val="92D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44%   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15%   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945693"/>
                  </a:ext>
                </a:extLst>
              </a:tr>
              <a:tr h="535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10       6      11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0%     </a:t>
                      </a:r>
                      <a:r>
                        <a:rPr lang="en-US" sz="2000" b="1" dirty="0">
                          <a:solidFill>
                            <a:srgbClr val="92D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85%   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000" b="1" dirty="0">
                          <a:solidFill>
                            <a:srgbClr val="92D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32%    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056105"/>
                  </a:ext>
                </a:extLst>
              </a:tr>
              <a:tr h="535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20     11    171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0%     </a:t>
                      </a:r>
                      <a:r>
                        <a:rPr lang="en-US" sz="2000" b="1" dirty="0">
                          <a:solidFill>
                            <a:srgbClr val="92D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68%  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000" b="1" dirty="0">
                          <a:solidFill>
                            <a:srgbClr val="92D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88%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895550"/>
                  </a:ext>
                </a:extLst>
              </a:tr>
              <a:tr h="535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10      9     265 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4%    </a:t>
                      </a:r>
                      <a:r>
                        <a:rPr lang="en-US" sz="2000" b="1" dirty="0">
                          <a:solidFill>
                            <a:srgbClr val="92D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71%  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000" b="1" dirty="0">
                          <a:solidFill>
                            <a:srgbClr val="92D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53%    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18%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78%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317108"/>
                  </a:ext>
                </a:extLst>
              </a:tr>
              <a:tr h="535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2       7      81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12%    </a:t>
                      </a:r>
                      <a:r>
                        <a:rPr lang="en-US" sz="2000" b="1" dirty="0">
                          <a:solidFill>
                            <a:srgbClr val="92D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81%   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000" b="1" dirty="0">
                          <a:solidFill>
                            <a:srgbClr val="92D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88%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325818"/>
                  </a:ext>
                </a:extLst>
              </a:tr>
              <a:tr h="535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13    12     241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34%   </a:t>
                      </a:r>
                      <a:r>
                        <a:rPr lang="en-US" sz="2000" b="1" dirty="0">
                          <a:solidFill>
                            <a:srgbClr val="92D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47%  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19%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000" b="1" dirty="0">
                          <a:solidFill>
                            <a:srgbClr val="92D05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US" sz="2000" b="1" dirty="0">
                          <a:solidFill>
                            <a:srgbClr val="FFC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0%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55291" marR="552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280952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2490B13-10DB-4512-B8B1-02788B9F21D8}"/>
              </a:ext>
            </a:extLst>
          </p:cNvPr>
          <p:cNvSpPr txBox="1">
            <a:spLocks/>
          </p:cNvSpPr>
          <p:nvPr/>
        </p:nvSpPr>
        <p:spPr>
          <a:xfrm>
            <a:off x="0" y="80210"/>
            <a:ext cx="12014199" cy="686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none" spc="100" baseline="0">
                <a:solidFill>
                  <a:srgbClr val="232323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altLang="en-US" sz="2400" b="1" dirty="0">
                <a:solidFill>
                  <a:schemeClr val="accent5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Summary results of 8 Puskesmas Kecamatan in Jakarta, 2018</a:t>
            </a:r>
          </a:p>
          <a:p>
            <a:pPr algn="ctr">
              <a:lnSpc>
                <a:spcPct val="90000"/>
              </a:lnSpc>
            </a:pPr>
            <a:r>
              <a:rPr lang="en-US" altLang="en-US" sz="2400" b="1" dirty="0">
                <a:solidFill>
                  <a:schemeClr val="accent5">
                    <a:lumMod val="1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All health workers across all tasks</a:t>
            </a:r>
            <a:endParaRPr lang="en-US" sz="2400" b="1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84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B552DD-7655-49F5-A8FA-B5902FA364DF}"/>
              </a:ext>
            </a:extLst>
          </p:cNvPr>
          <p:cNvSpPr/>
          <p:nvPr/>
        </p:nvSpPr>
        <p:spPr>
          <a:xfrm>
            <a:off x="452285" y="175822"/>
            <a:ext cx="11248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10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Client Flow mapping results: 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10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5">
                    <a:lumMod val="10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spent in waiting rooms / total time spent at facility by ART refill clients (n=18)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695DEE-7699-42F9-8AF6-4F91797A8CC2}"/>
              </a:ext>
            </a:extLst>
          </p:cNvPr>
          <p:cNvPicPr/>
          <p:nvPr/>
        </p:nvPicPr>
        <p:blipFill rotWithShape="1">
          <a:blip r:embed="rId3"/>
          <a:srcRect t="4795" r="62328" b="90805"/>
          <a:stretch/>
        </p:blipFill>
        <p:spPr bwMode="auto">
          <a:xfrm>
            <a:off x="110941" y="6357046"/>
            <a:ext cx="6543055" cy="4028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C9FD57-86D1-432C-8396-8FE8DF40DC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" t="21778" r="744"/>
          <a:stretch/>
        </p:blipFill>
        <p:spPr>
          <a:xfrm>
            <a:off x="47441" y="1246360"/>
            <a:ext cx="12094986" cy="50401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558BCB-FFE7-4F3C-8D63-47449CEADAC9}"/>
              </a:ext>
            </a:extLst>
          </p:cNvPr>
          <p:cNvSpPr/>
          <p:nvPr/>
        </p:nvSpPr>
        <p:spPr>
          <a:xfrm>
            <a:off x="8049986" y="2955470"/>
            <a:ext cx="3820886" cy="11674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Of those observed, clients spent an average of 53% of their time waiting versus receiving care.  </a:t>
            </a:r>
          </a:p>
        </p:txBody>
      </p:sp>
    </p:spTree>
    <p:extLst>
      <p:ext uri="{BB962C8B-B14F-4D97-AF65-F5344CB8AC3E}">
        <p14:creationId xmlns:p14="http://schemas.microsoft.com/office/powerpoint/2010/main" val="3541629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A35F-9855-4738-893E-1B36DA5BA5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9610" y="221918"/>
            <a:ext cx="11185450" cy="1295400"/>
          </a:xfrm>
        </p:spPr>
        <p:txBody>
          <a:bodyPr/>
          <a:lstStyle/>
          <a:p>
            <a:r>
              <a:rPr lang="en-US" dirty="0"/>
              <a:t>Health worker FGDs: Challenge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2436D-DD6E-4C86-A796-4AE7F9E742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9611" y="1397876"/>
            <a:ext cx="8319090" cy="538129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Health worker competency gaps</a:t>
            </a:r>
          </a:p>
          <a:p>
            <a:pPr lvl="1"/>
            <a:r>
              <a:rPr lang="en-US" sz="1800" dirty="0"/>
              <a:t>PKM management planning and budgeting for staff in-service training</a:t>
            </a:r>
          </a:p>
          <a:p>
            <a:pPr lvl="1"/>
            <a:r>
              <a:rPr lang="en-US" sz="1800" dirty="0"/>
              <a:t>Increase the number and capacity of Counselor </a:t>
            </a:r>
          </a:p>
          <a:p>
            <a:r>
              <a:rPr lang="en-US" sz="2400" dirty="0"/>
              <a:t>Low engagement</a:t>
            </a:r>
          </a:p>
          <a:p>
            <a:pPr lvl="1"/>
            <a:r>
              <a:rPr lang="en-US" sz="1800" dirty="0"/>
              <a:t>Stigma is not only felt by HIV client but also felt by the HIV core team</a:t>
            </a:r>
          </a:p>
          <a:p>
            <a:pPr lvl="1"/>
            <a:r>
              <a:rPr lang="en-US" sz="1800" dirty="0"/>
              <a:t>Puskesmas management's commitment to "see" that HIV services </a:t>
            </a:r>
          </a:p>
          <a:p>
            <a:pPr marL="511175" lvl="1" indent="0">
              <a:buNone/>
            </a:pPr>
            <a:r>
              <a:rPr lang="en-US" sz="1800" dirty="0"/>
              <a:t>       are as important as other health service units</a:t>
            </a:r>
          </a:p>
          <a:p>
            <a:r>
              <a:rPr lang="en-US" sz="2400" dirty="0"/>
              <a:t>Poor allocation of staff or tasks</a:t>
            </a:r>
          </a:p>
          <a:p>
            <a:pPr lvl="1"/>
            <a:r>
              <a:rPr lang="en-US" sz="1800" dirty="0"/>
              <a:t>Additional task </a:t>
            </a:r>
          </a:p>
          <a:p>
            <a:pPr lvl="1"/>
            <a:r>
              <a:rPr lang="en-US" sz="1800" dirty="0"/>
              <a:t>Tasks distribution between health workers in the HIV team</a:t>
            </a:r>
          </a:p>
          <a:p>
            <a:r>
              <a:rPr lang="en-US" sz="2400" dirty="0"/>
              <a:t>Inefficient work processes</a:t>
            </a:r>
          </a:p>
          <a:p>
            <a:pPr lvl="1"/>
            <a:r>
              <a:rPr lang="en-US" sz="1800" dirty="0"/>
              <a:t>Manual recording system</a:t>
            </a:r>
          </a:p>
          <a:p>
            <a:pPr lvl="1"/>
            <a:r>
              <a:rPr lang="en-US" sz="1800" dirty="0"/>
              <a:t>SIHA</a:t>
            </a:r>
          </a:p>
          <a:p>
            <a:pPr lvl="1"/>
            <a:r>
              <a:rPr lang="en-US" sz="1800" dirty="0"/>
              <a:t>Integration of recording and reporting systems</a:t>
            </a:r>
          </a:p>
          <a:p>
            <a:r>
              <a:rPr lang="en-US" sz="2400" dirty="0"/>
              <a:t>Other health system issues</a:t>
            </a:r>
          </a:p>
          <a:p>
            <a:pPr lvl="1"/>
            <a:r>
              <a:rPr lang="en-US" sz="1800" dirty="0"/>
              <a:t>Almost all Puskesmas doesn’t have a special room for counseling</a:t>
            </a:r>
          </a:p>
          <a:p>
            <a:pPr lvl="1"/>
            <a:r>
              <a:rPr lang="en-US" sz="1800" dirty="0"/>
              <a:t>Some Puskesmas have the equipment for Viral Load test, but are constrained in procuring cartridges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113621-AF10-47D9-B79D-60B938F0DE0A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1"/>
          <a:stretch/>
        </p:blipFill>
        <p:spPr bwMode="auto">
          <a:xfrm>
            <a:off x="7185755" y="3023699"/>
            <a:ext cx="4742784" cy="27695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6236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354" y="177061"/>
            <a:ext cx="11775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10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Optimizing Health Worker Performance and Productivity to Achieve 95-95-95 Targets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6BCA0B-2B40-49F3-A923-3D79B9B68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30" y="1894249"/>
            <a:ext cx="5905370" cy="4031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82F302-4161-4198-914F-895A00B220BF}"/>
              </a:ext>
            </a:extLst>
          </p:cNvPr>
          <p:cNvSpPr/>
          <p:nvPr/>
        </p:nvSpPr>
        <p:spPr>
          <a:xfrm>
            <a:off x="5970494" y="6097647"/>
            <a:ext cx="5637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www.hrh2030program.org/prodperftoolkit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509EFF-F9BB-4369-9CC7-B2111B2656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89" y="1670537"/>
            <a:ext cx="3312906" cy="42860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719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F9E86-3461-4822-AA8B-78DCAB15C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HRH Planning Tool: Task shifting and Different Service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DD3156-7B82-4529-BA4C-213F2A79F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90" y="2268509"/>
            <a:ext cx="10464082" cy="406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E31216-8DE9-42DD-B527-7C5710B6F9E6}"/>
              </a:ext>
            </a:extLst>
          </p:cNvPr>
          <p:cNvSpPr txBox="1"/>
          <p:nvPr/>
        </p:nvSpPr>
        <p:spPr>
          <a:xfrm>
            <a:off x="2412000" y="6367109"/>
            <a:ext cx="5807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https://hrh2030program.org/tool_hrh-planning-for-hiv/</a:t>
            </a:r>
          </a:p>
        </p:txBody>
      </p:sp>
    </p:spTree>
    <p:extLst>
      <p:ext uri="{BB962C8B-B14F-4D97-AF65-F5344CB8AC3E}">
        <p14:creationId xmlns:p14="http://schemas.microsoft.com/office/powerpoint/2010/main" val="317592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3" b="2323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2145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34404-9E07-4435-9C20-3081D8FD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E5848-3D25-4CEA-9A56-5B790EA7F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 the HRH-related barriers at the </a:t>
            </a:r>
            <a:r>
              <a:rPr lang="en-US" u="sng" dirty="0"/>
              <a:t>policy</a:t>
            </a:r>
            <a:r>
              <a:rPr lang="en-US" dirty="0"/>
              <a:t> and </a:t>
            </a:r>
            <a:r>
              <a:rPr lang="en-US" u="sng" dirty="0"/>
              <a:t>site</a:t>
            </a:r>
            <a:r>
              <a:rPr lang="en-US" dirty="0"/>
              <a:t> levels that may be hindering HIV service delivery </a:t>
            </a:r>
          </a:p>
          <a:p>
            <a:r>
              <a:rPr lang="en-US" dirty="0"/>
              <a:t>Gather evidence to recommend policy and site level interventions to improve HIV service delivery</a:t>
            </a:r>
          </a:p>
          <a:p>
            <a:pPr lvl="1"/>
            <a:r>
              <a:rPr lang="en-US" dirty="0"/>
              <a:t>HRH optimization to achieve Fast-Track targets</a:t>
            </a:r>
          </a:p>
          <a:p>
            <a:pPr lvl="1"/>
            <a:r>
              <a:rPr lang="en-US" dirty="0"/>
              <a:t>Longer-term sustainability planning and HIV mainstreaming </a:t>
            </a:r>
          </a:p>
          <a:p>
            <a:pPr lvl="1"/>
            <a:r>
              <a:rPr lang="en-US" dirty="0"/>
              <a:t>Consideration of differentiated service delivery (DSD) models</a:t>
            </a:r>
          </a:p>
        </p:txBody>
      </p:sp>
    </p:spTree>
    <p:extLst>
      <p:ext uri="{BB962C8B-B14F-4D97-AF65-F5344CB8AC3E}">
        <p14:creationId xmlns:p14="http://schemas.microsoft.com/office/powerpoint/2010/main" val="3321800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FC5A58-50FB-46D2-B0CD-19001A922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pic>
        <p:nvPicPr>
          <p:cNvPr id="7" name="Picture 6" descr="_H1B3282.jpg">
            <a:extLst>
              <a:ext uri="{FF2B5EF4-FFF2-40B4-BE49-F238E27FC236}">
                <a16:creationId xmlns:a16="http://schemas.microsoft.com/office/drawing/2014/main" id="{EFB5DD4B-3CE1-42BC-A2E2-B29A88049B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2" b="45313"/>
          <a:stretch/>
        </p:blipFill>
        <p:spPr>
          <a:xfrm flipH="1">
            <a:off x="65700" y="1060482"/>
            <a:ext cx="6221895" cy="2948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2970F5-A88F-4B89-874B-63387C7EA2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65" t="29581" r="4496" b="26360"/>
          <a:stretch/>
        </p:blipFill>
        <p:spPr>
          <a:xfrm rot="5400000">
            <a:off x="6219664" y="1128414"/>
            <a:ext cx="2948637" cy="28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27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5C1464-0A40-42B1-A600-149CA27FB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2"/>
          <a:stretch/>
        </p:blipFill>
        <p:spPr>
          <a:xfrm>
            <a:off x="979040" y="733897"/>
            <a:ext cx="10233919" cy="6236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295852-FEB2-40BA-9C12-34601387A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 r="54892" b="87128"/>
          <a:stretch/>
        </p:blipFill>
        <p:spPr>
          <a:xfrm>
            <a:off x="7437435" y="76392"/>
            <a:ext cx="4687365" cy="744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0E3845-B081-4A3D-B3FD-C05A73408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r="59640" b="81600"/>
          <a:stretch/>
        </p:blipFill>
        <p:spPr>
          <a:xfrm>
            <a:off x="117716" y="76392"/>
            <a:ext cx="6998701" cy="7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8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E2ABC9-E19A-4016-9B70-D3569158A1E6}"/>
              </a:ext>
            </a:extLst>
          </p:cNvPr>
          <p:cNvSpPr/>
          <p:nvPr/>
        </p:nvSpPr>
        <p:spPr>
          <a:xfrm>
            <a:off x="607049" y="306840"/>
            <a:ext cx="1126704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HRH2030 Policy and Site-level Assessment Approach in Indonesia</a:t>
            </a:r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B337A4D-8DB8-4597-ADA5-B628AA401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5556" r="2187" b="14444"/>
          <a:stretch/>
        </p:blipFill>
        <p:spPr>
          <a:xfrm>
            <a:off x="-72924" y="1016000"/>
            <a:ext cx="12391924" cy="56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61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E134-D96A-4C68-991D-3292EB6C9C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6900" y="127000"/>
            <a:ext cx="9720263" cy="1295400"/>
          </a:xfrm>
        </p:spPr>
        <p:txBody>
          <a:bodyPr/>
          <a:lstStyle/>
          <a:p>
            <a:r>
              <a:rPr lang="en-US" dirty="0"/>
              <a:t>Site-level tools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3CA658E-1F79-4C19-979F-1A983F48F7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3249765"/>
              </p:ext>
            </p:extLst>
          </p:nvPr>
        </p:nvGraphicFramePr>
        <p:xfrm>
          <a:off x="444500" y="1295400"/>
          <a:ext cx="11391900" cy="4901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79DDFAF7-7DEC-4E0F-95C0-EBD7EC813D84}"/>
              </a:ext>
            </a:extLst>
          </p:cNvPr>
          <p:cNvGrpSpPr/>
          <p:nvPr/>
        </p:nvGrpSpPr>
        <p:grpSpPr>
          <a:xfrm>
            <a:off x="4546288" y="5025011"/>
            <a:ext cx="7442512" cy="1043516"/>
            <a:chOff x="2926079" y="2872383"/>
            <a:chExt cx="5302345" cy="1043516"/>
          </a:xfrm>
        </p:grpSpPr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D899BC57-34A2-484A-AE5B-A089CE0CF6E4}"/>
                </a:ext>
              </a:extLst>
            </p:cNvPr>
            <p:cNvSpPr/>
            <p:nvPr/>
          </p:nvSpPr>
          <p:spPr>
            <a:xfrm rot="5400000">
              <a:off x="5005281" y="793181"/>
              <a:ext cx="1043516" cy="5201920"/>
            </a:xfrm>
            <a:prstGeom prst="round2SameRect">
              <a:avLst/>
            </a:prstGeom>
          </p:spPr>
          <p:style>
            <a:lnRef idx="2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: Top Corners Rounded 4">
              <a:extLst>
                <a:ext uri="{FF2B5EF4-FFF2-40B4-BE49-F238E27FC236}">
                  <a16:creationId xmlns:a16="http://schemas.microsoft.com/office/drawing/2014/main" id="{AB25A72C-7198-461A-974C-217927463234}"/>
                </a:ext>
              </a:extLst>
            </p:cNvPr>
            <p:cNvSpPr txBox="1"/>
            <p:nvPr/>
          </p:nvSpPr>
          <p:spPr>
            <a:xfrm>
              <a:off x="2926079" y="2923323"/>
              <a:ext cx="5302345" cy="9416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110" tIns="59055" rIns="118110" bIns="5905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600" b="0" kern="1200" dirty="0"/>
                <a:t>Health worker focus group discussion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6562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463C6-163A-40DA-838F-46C1B7F98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390" y="3707586"/>
            <a:ext cx="1787677" cy="18952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487E6E-693C-4C4D-83B0-B12C65B35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889" y="3618686"/>
            <a:ext cx="1787677" cy="18952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0F8517-0539-4664-8630-229E7C1BCB32}"/>
              </a:ext>
            </a:extLst>
          </p:cNvPr>
          <p:cNvSpPr txBox="1">
            <a:spLocks/>
          </p:cNvSpPr>
          <p:nvPr/>
        </p:nvSpPr>
        <p:spPr>
          <a:xfrm>
            <a:off x="330200" y="280988"/>
            <a:ext cx="9720263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none" spc="100" baseline="0">
                <a:solidFill>
                  <a:srgbClr val="232323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Unit manager questionnaire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81E8E-95E2-4ACF-A881-D756E136E0E3}"/>
              </a:ext>
            </a:extLst>
          </p:cNvPr>
          <p:cNvSpPr txBox="1">
            <a:spLocks/>
          </p:cNvSpPr>
          <p:nvPr/>
        </p:nvSpPr>
        <p:spPr>
          <a:xfrm>
            <a:off x="587296" y="1288638"/>
            <a:ext cx="8734504" cy="4123744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rgbClr val="232323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854075" indent="-3429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232323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6175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232323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487488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232323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719263" indent="-28575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232323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Semi-structured interview</a:t>
            </a:r>
          </a:p>
          <a:p>
            <a:r>
              <a:rPr lang="en-US" sz="3200" dirty="0"/>
              <a:t>HRH Availability</a:t>
            </a:r>
          </a:p>
          <a:p>
            <a:pPr lvl="1"/>
            <a:r>
              <a:rPr lang="en-US" dirty="0"/>
              <a:t>Types, number and availability of cadres at facility</a:t>
            </a:r>
          </a:p>
          <a:p>
            <a:pPr lvl="1"/>
            <a:r>
              <a:rPr lang="en-US" dirty="0"/>
              <a:t>Current health worker allocation per HIV service point</a:t>
            </a:r>
          </a:p>
          <a:p>
            <a:pPr lvl="1"/>
            <a:r>
              <a:rPr lang="en-US" dirty="0"/>
              <a:t>Health worker capacity and preparation for providing quality HIV services</a:t>
            </a:r>
          </a:p>
          <a:p>
            <a:r>
              <a:rPr lang="en-US" sz="3200" dirty="0"/>
              <a:t>Manager perspectives on</a:t>
            </a:r>
          </a:p>
          <a:p>
            <a:pPr lvl="1"/>
            <a:r>
              <a:rPr lang="en-US" dirty="0"/>
              <a:t>Reasons contributing to absenteeism, retention, and productivity</a:t>
            </a:r>
          </a:p>
          <a:p>
            <a:pPr lvl="1"/>
            <a:r>
              <a:rPr lang="en-US" dirty="0"/>
              <a:t>HRH barriers pertaining to service delivery</a:t>
            </a:r>
          </a:p>
          <a:p>
            <a:pPr lvl="1"/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2FC3F8-059B-4C55-8377-1B040D8C4A5D}"/>
              </a:ext>
            </a:extLst>
          </p:cNvPr>
          <p:cNvSpPr/>
          <p:nvPr/>
        </p:nvSpPr>
        <p:spPr>
          <a:xfrm>
            <a:off x="101600" y="6110096"/>
            <a:ext cx="7496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Adapted from the PEPFAR Rapid Site-level Health Workforce Assessment Tool</a:t>
            </a:r>
          </a:p>
          <a:p>
            <a:r>
              <a:rPr lang="en-US" dirty="0"/>
              <a:t>https://www.hrh2030program.org/pepfar_tool/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3725B-830B-4D50-9692-2A4575095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824" y="3517086"/>
            <a:ext cx="1787677" cy="18952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6778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82A5-A892-45C9-84F1-4D5B5A5368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0200" y="166688"/>
            <a:ext cx="9720263" cy="912812"/>
          </a:xfrm>
        </p:spPr>
        <p:txBody>
          <a:bodyPr/>
          <a:lstStyle/>
          <a:p>
            <a:r>
              <a:rPr lang="en-US" dirty="0"/>
              <a:t>Rapid Task Analysis (1)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EBE683-6E64-4468-B482-D2815934E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008532"/>
              </p:ext>
            </p:extLst>
          </p:nvPr>
        </p:nvGraphicFramePr>
        <p:xfrm>
          <a:off x="330200" y="1155224"/>
          <a:ext cx="6057900" cy="460660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057900">
                  <a:extLst>
                    <a:ext uri="{9D8B030D-6E8A-4147-A177-3AD203B41FA5}">
                      <a16:colId xmlns:a16="http://schemas.microsoft.com/office/drawing/2014/main" val="3701209974"/>
                    </a:ext>
                  </a:extLst>
                </a:gridCol>
              </a:tblGrid>
              <a:tr h="5776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Service Areas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9994138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1: Examination of HIV, STI and hepatitis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4450046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2: ART Enrollment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5493391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3: ART Initiation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9657804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4: Adherence Counselling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0699342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5: Clinical Examination &amp; Consultation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806731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6: Recording and Reporting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9065960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7: Health Education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308695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8: Integrated TB-HIV Services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6967002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9: Mobile Testing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7828064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10: PMTCT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5699200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11: Harm reduction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057935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6936F32-3187-4896-AB53-9D60C17B7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466342"/>
              </p:ext>
            </p:extLst>
          </p:nvPr>
        </p:nvGraphicFramePr>
        <p:xfrm>
          <a:off x="6896694" y="1117124"/>
          <a:ext cx="4040981" cy="430505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040981">
                  <a:extLst>
                    <a:ext uri="{9D8B030D-6E8A-4147-A177-3AD203B41FA5}">
                      <a16:colId xmlns:a16="http://schemas.microsoft.com/office/drawing/2014/main" val="3701209974"/>
                    </a:ext>
                  </a:extLst>
                </a:gridCol>
              </a:tblGrid>
              <a:tr h="5922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Gill Sans MT" panose="020B0502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 Worker Types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9994138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Doctor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4450046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Nurse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5493391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Lab Technician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9657804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Recording &amp; reporting officer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0699342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Pharmacy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806731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9065960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Midwife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308695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marL="177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Cadre/community counselor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696700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6ACE3F4-ED98-4F68-80CB-9D9EF8778DB5}"/>
              </a:ext>
            </a:extLst>
          </p:cNvPr>
          <p:cNvSpPr/>
          <p:nvPr/>
        </p:nvSpPr>
        <p:spPr>
          <a:xfrm>
            <a:off x="7150099" y="5735449"/>
            <a:ext cx="3912791" cy="474851"/>
          </a:xfrm>
          <a:prstGeom prst="rect">
            <a:avLst/>
          </a:prstGeom>
          <a:solidFill>
            <a:srgbClr val="FFB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“Core team” for site activation</a:t>
            </a:r>
          </a:p>
        </p:txBody>
      </p:sp>
      <p:sp>
        <p:nvSpPr>
          <p:cNvPr id="16" name="Right Bracket 15">
            <a:extLst>
              <a:ext uri="{FF2B5EF4-FFF2-40B4-BE49-F238E27FC236}">
                <a16:creationId xmlns:a16="http://schemas.microsoft.com/office/drawing/2014/main" id="{A6C0EA2C-9345-44BC-A4AA-CF8AA1ECE6E5}"/>
              </a:ext>
            </a:extLst>
          </p:cNvPr>
          <p:cNvSpPr/>
          <p:nvPr/>
        </p:nvSpPr>
        <p:spPr>
          <a:xfrm>
            <a:off x="10478690" y="1778000"/>
            <a:ext cx="584200" cy="1981200"/>
          </a:xfrm>
          <a:prstGeom prst="rightBracket">
            <a:avLst>
              <a:gd name="adj" fmla="val 43116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DC4802-158D-48E9-8D96-79034EEED9E7}"/>
              </a:ext>
            </a:extLst>
          </p:cNvPr>
          <p:cNvCxnSpPr>
            <a:cxnSpLocks/>
          </p:cNvCxnSpPr>
          <p:nvPr/>
        </p:nvCxnSpPr>
        <p:spPr>
          <a:xfrm flipV="1">
            <a:off x="11291490" y="2768602"/>
            <a:ext cx="0" cy="3204272"/>
          </a:xfrm>
          <a:prstGeom prst="straightConnector1">
            <a:avLst/>
          </a:prstGeom>
          <a:ln w="76200">
            <a:solidFill>
              <a:srgbClr val="C00000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B64838-33EB-45FA-9792-DEC0EF023DD5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11062890" y="5972874"/>
            <a:ext cx="228600" cy="1"/>
          </a:xfrm>
          <a:prstGeom prst="straightConnector1">
            <a:avLst/>
          </a:prstGeom>
          <a:ln w="76200">
            <a:solidFill>
              <a:srgbClr val="C00000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DAB28A-784E-4F74-861D-CD934BC80F61}"/>
              </a:ext>
            </a:extLst>
          </p:cNvPr>
          <p:cNvCxnSpPr>
            <a:cxnSpLocks/>
            <a:endCxn id="16" idx="2"/>
          </p:cNvCxnSpPr>
          <p:nvPr/>
        </p:nvCxnSpPr>
        <p:spPr>
          <a:xfrm flipH="1">
            <a:off x="11062890" y="2768600"/>
            <a:ext cx="267892" cy="0"/>
          </a:xfrm>
          <a:prstGeom prst="straightConnector1">
            <a:avLst/>
          </a:prstGeom>
          <a:ln w="76200">
            <a:solidFill>
              <a:srgbClr val="C00000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2C2F8FC-C044-40F6-B455-7C932D054C4D}"/>
              </a:ext>
            </a:extLst>
          </p:cNvPr>
          <p:cNvSpPr/>
          <p:nvPr/>
        </p:nvSpPr>
        <p:spPr>
          <a:xfrm>
            <a:off x="-10319" y="6197600"/>
            <a:ext cx="9720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Adapted from HRH2030 Rapid Task Analysis Questionnaire </a:t>
            </a:r>
          </a:p>
          <a:p>
            <a:r>
              <a:rPr lang="en-US" dirty="0"/>
              <a:t>https://www.hrh2030program.org/wp-content/uploads/2018/06/Rapid-Task-Analysis-Tool.pdf</a:t>
            </a:r>
          </a:p>
        </p:txBody>
      </p:sp>
    </p:spTree>
    <p:extLst>
      <p:ext uri="{BB962C8B-B14F-4D97-AF65-F5344CB8AC3E}">
        <p14:creationId xmlns:p14="http://schemas.microsoft.com/office/powerpoint/2010/main" val="3095565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AF016D-530C-4CBD-B8A1-27396B5C6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749527"/>
              </p:ext>
            </p:extLst>
          </p:nvPr>
        </p:nvGraphicFramePr>
        <p:xfrm>
          <a:off x="2315189" y="1071410"/>
          <a:ext cx="4504711" cy="23469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504711">
                  <a:extLst>
                    <a:ext uri="{9D8B030D-6E8A-4147-A177-3AD203B41FA5}">
                      <a16:colId xmlns:a16="http://schemas.microsoft.com/office/drawing/2014/main" val="2858314678"/>
                    </a:ext>
                  </a:extLst>
                </a:gridCol>
              </a:tblGrid>
              <a:tr h="7413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2060"/>
                        </a:buClr>
                        <a:buSzPts val="1000"/>
                        <a:buFont typeface="+mj-lt"/>
                        <a:buNone/>
                      </a:pPr>
                      <a:r>
                        <a:rPr lang="en-GB" sz="2200" b="1" dirty="0">
                          <a:effectLst/>
                        </a:rPr>
                        <a:t>In your opinion, to what extent is your </a:t>
                      </a:r>
                      <a:r>
                        <a:rPr lang="en-GB" sz="2200" b="1" u="sng" dirty="0">
                          <a:effectLst/>
                        </a:rPr>
                        <a:t>knowledge</a:t>
                      </a:r>
                      <a:r>
                        <a:rPr lang="en-GB" sz="2200" b="1" dirty="0">
                          <a:effectLst/>
                        </a:rPr>
                        <a:t> about this task</a:t>
                      </a:r>
                      <a:r>
                        <a:rPr lang="id-ID" sz="2200" b="1" dirty="0">
                          <a:effectLst/>
                        </a:rPr>
                        <a:t>?</a:t>
                      </a:r>
                      <a:endParaRPr lang="en-US" sz="2200" b="1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636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GB" sz="2200" dirty="0">
                          <a:solidFill>
                            <a:schemeClr val="bg1"/>
                          </a:solidFill>
                          <a:effectLst/>
                        </a:rPr>
                        <a:t>Not acquired the basic knowledge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624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2200" dirty="0">
                          <a:effectLst/>
                        </a:rPr>
                        <a:t>Only the basic knowledge</a:t>
                      </a:r>
                      <a:endParaRPr lang="en-US" sz="22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308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2200" dirty="0">
                          <a:effectLst/>
                        </a:rPr>
                        <a:t>Necessary knowledge to perform the task</a:t>
                      </a:r>
                      <a:endParaRPr lang="en-US" sz="22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616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2200" dirty="0">
                          <a:effectLst/>
                        </a:rPr>
                        <a:t>Advanced knowledge</a:t>
                      </a:r>
                      <a:endParaRPr lang="en-US" sz="2200" dirty="0">
                        <a:effectLst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668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71C4B66B-0D76-482C-B335-C48AE223C085}"/>
              </a:ext>
            </a:extLst>
          </p:cNvPr>
          <p:cNvSpPr txBox="1">
            <a:spLocks/>
          </p:cNvSpPr>
          <p:nvPr/>
        </p:nvSpPr>
        <p:spPr>
          <a:xfrm>
            <a:off x="330200" y="91205"/>
            <a:ext cx="9720263" cy="861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none" spc="100" baseline="0">
                <a:solidFill>
                  <a:srgbClr val="232323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Rapid Task Analysis (2)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E5213DA-EFE5-4EF7-8ADE-982E1168B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136361"/>
              </p:ext>
            </p:extLst>
          </p:nvPr>
        </p:nvGraphicFramePr>
        <p:xfrm>
          <a:off x="428413" y="1233266"/>
          <a:ext cx="1239655" cy="20116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39655">
                  <a:extLst>
                    <a:ext uri="{9D8B030D-6E8A-4147-A177-3AD203B41FA5}">
                      <a16:colId xmlns:a16="http://schemas.microsoft.com/office/drawing/2014/main" val="28583146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2060"/>
                        </a:buClr>
                        <a:buSzPts val="1000"/>
                        <a:buFont typeface="+mj-lt"/>
                        <a:buNone/>
                      </a:pPr>
                      <a:r>
                        <a:rPr lang="en-US" sz="2200" b="1" dirty="0">
                          <a:effectLst/>
                        </a:rPr>
                        <a:t>Is this task assigned to you?</a:t>
                      </a:r>
                      <a:endParaRPr lang="en-US" sz="2200" b="1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636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GB" sz="2200" dirty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624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200" dirty="0">
                          <a:effectLst/>
                        </a:rPr>
                        <a:t>Yes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668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3B3C39-2FC1-4512-B965-F26272734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377158"/>
              </p:ext>
            </p:extLst>
          </p:nvPr>
        </p:nvGraphicFramePr>
        <p:xfrm>
          <a:off x="7357089" y="1041400"/>
          <a:ext cx="4504711" cy="28041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504711">
                  <a:extLst>
                    <a:ext uri="{9D8B030D-6E8A-4147-A177-3AD203B41FA5}">
                      <a16:colId xmlns:a16="http://schemas.microsoft.com/office/drawing/2014/main" val="28583146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2060"/>
                        </a:buClr>
                        <a:buSzPts val="1000"/>
                        <a:buFont typeface="+mj-lt"/>
                        <a:buNone/>
                      </a:pPr>
                      <a:r>
                        <a:rPr lang="en-GB" sz="2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your opinion, how </a:t>
                      </a:r>
                      <a:r>
                        <a:rPr lang="en-GB" sz="22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confident are you in performing </a:t>
                      </a:r>
                      <a:r>
                        <a:rPr lang="en-GB" sz="2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task</a:t>
                      </a:r>
                      <a:r>
                        <a:rPr lang="id-ID" sz="2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 </a:t>
                      </a:r>
                      <a:endParaRPr lang="en-US" sz="2200" b="1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636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en-GB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Need more opportunity to apply knowledge</a:t>
                      </a:r>
                      <a:endParaRPr lang="en-US" sz="20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624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apply knowledge but still need help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308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Confident performing task, but not to teach others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616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Confident performing task and teaching to others</a:t>
                      </a:r>
                      <a:endParaRPr lang="en-US" sz="2000" dirty="0">
                        <a:effectLst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668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E598308-7506-46DC-A8DA-43F2AFAA63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889442"/>
              </p:ext>
            </p:extLst>
          </p:nvPr>
        </p:nvGraphicFramePr>
        <p:xfrm>
          <a:off x="749300" y="4353516"/>
          <a:ext cx="1935237" cy="16764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35237">
                  <a:extLst>
                    <a:ext uri="{9D8B030D-6E8A-4147-A177-3AD203B41FA5}">
                      <a16:colId xmlns:a16="http://schemas.microsoft.com/office/drawing/2014/main" val="28583146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2060"/>
                        </a:buClr>
                        <a:buSzPts val="1000"/>
                        <a:buFont typeface="+mj-lt"/>
                        <a:buNone/>
                      </a:pPr>
                      <a:r>
                        <a:rPr lang="en-US" sz="2200" b="1" dirty="0">
                          <a:effectLst/>
                        </a:rPr>
                        <a:t>Have you been trained for this task? </a:t>
                      </a:r>
                      <a:endParaRPr lang="en-US" sz="2200" b="1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636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GB" sz="2200" dirty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US" sz="2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624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200" dirty="0">
                          <a:effectLst/>
                        </a:rPr>
                        <a:t>Yes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668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D74282F-46BC-486E-A54B-301431A307BB}"/>
              </a:ext>
            </a:extLst>
          </p:cNvPr>
          <p:cNvSpPr/>
          <p:nvPr/>
        </p:nvSpPr>
        <p:spPr>
          <a:xfrm>
            <a:off x="3034272" y="5473107"/>
            <a:ext cx="3150628" cy="12772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Informal, on-the-job</a:t>
            </a:r>
            <a:r>
              <a:rPr lang="en-GB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training</a:t>
            </a:r>
            <a:endParaRPr lang="en-US" sz="3200" dirty="0">
              <a:solidFill>
                <a:srgbClr val="2F5496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Clinical mentoring</a:t>
            </a:r>
            <a:endParaRPr lang="en-US" sz="3200" dirty="0">
              <a:solidFill>
                <a:srgbClr val="2F5496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id-ID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Formal in-service</a:t>
            </a:r>
            <a:r>
              <a:rPr lang="en-US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training</a:t>
            </a:r>
            <a:endParaRPr lang="en-US" sz="3200" dirty="0">
              <a:solidFill>
                <a:srgbClr val="2F5496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Pre-service training</a:t>
            </a:r>
            <a:endParaRPr lang="en-US" dirty="0">
              <a:latin typeface="+mj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7239EF8-72F8-45A7-9FA7-CA2F1443C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0007"/>
              </p:ext>
            </p:extLst>
          </p:nvPr>
        </p:nvGraphicFramePr>
        <p:xfrm>
          <a:off x="6773981" y="4403420"/>
          <a:ext cx="3636963" cy="21945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636963">
                  <a:extLst>
                    <a:ext uri="{9D8B030D-6E8A-4147-A177-3AD203B41FA5}">
                      <a16:colId xmlns:a16="http://schemas.microsoft.com/office/drawing/2014/main" val="28583146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2060"/>
                        </a:buClr>
                        <a:buSzPts val="1000"/>
                        <a:buFont typeface="+mj-lt"/>
                        <a:buNone/>
                      </a:pPr>
                      <a:r>
                        <a:rPr lang="en-GB" sz="2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often do you </a:t>
                      </a:r>
                      <a:r>
                        <a:rPr lang="en-GB" sz="22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perform </a:t>
                      </a:r>
                      <a:r>
                        <a:rPr lang="en-GB" sz="2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 task</a:t>
                      </a:r>
                      <a:r>
                        <a:rPr lang="id-ID" sz="2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 </a:t>
                      </a:r>
                      <a:endParaRPr lang="en-US" sz="2200" b="1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636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en-GB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Never</a:t>
                      </a:r>
                      <a:endParaRPr lang="en-US" sz="20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624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en-GB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Seldom</a:t>
                      </a:r>
                      <a:endParaRPr lang="en-US" sz="20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308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en-GB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few times a month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616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A few times a week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6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Almost every day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300633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A85948-483B-464F-9453-F2842252DA01}"/>
              </a:ext>
            </a:extLst>
          </p:cNvPr>
          <p:cNvCxnSpPr/>
          <p:nvPr/>
        </p:nvCxnSpPr>
        <p:spPr>
          <a:xfrm>
            <a:off x="1798520" y="1447800"/>
            <a:ext cx="52852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1574E9-408C-42D1-98A0-505395A24FA5}"/>
              </a:ext>
            </a:extLst>
          </p:cNvPr>
          <p:cNvCxnSpPr/>
          <p:nvPr/>
        </p:nvCxnSpPr>
        <p:spPr>
          <a:xfrm>
            <a:off x="6773981" y="1414310"/>
            <a:ext cx="52852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1CF9A6-072A-4AF9-87C7-F4C84C9F3F59}"/>
              </a:ext>
            </a:extLst>
          </p:cNvPr>
          <p:cNvCxnSpPr>
            <a:cxnSpLocks/>
          </p:cNvCxnSpPr>
          <p:nvPr/>
        </p:nvCxnSpPr>
        <p:spPr>
          <a:xfrm>
            <a:off x="2786680" y="4764413"/>
            <a:ext cx="375382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06A2BF-66B7-42D3-AA06-FC155021C207}"/>
              </a:ext>
            </a:extLst>
          </p:cNvPr>
          <p:cNvCxnSpPr>
            <a:cxnSpLocks/>
          </p:cNvCxnSpPr>
          <p:nvPr/>
        </p:nvCxnSpPr>
        <p:spPr>
          <a:xfrm>
            <a:off x="2681112" y="5846956"/>
            <a:ext cx="528520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948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HRH2030">
      <a:dk1>
        <a:srgbClr val="002F6C"/>
      </a:dk1>
      <a:lt1>
        <a:srgbClr val="FFFFFF"/>
      </a:lt1>
      <a:dk2>
        <a:srgbClr val="002F6C"/>
      </a:dk2>
      <a:lt2>
        <a:srgbClr val="FFFFFF"/>
      </a:lt2>
      <a:accent1>
        <a:srgbClr val="002F6C"/>
      </a:accent1>
      <a:accent2>
        <a:srgbClr val="0067B9"/>
      </a:accent2>
      <a:accent3>
        <a:srgbClr val="A7C6ED"/>
      </a:accent3>
      <a:accent4>
        <a:srgbClr val="6C6463"/>
      </a:accent4>
      <a:accent5>
        <a:srgbClr val="CFCDC9"/>
      </a:accent5>
      <a:accent6>
        <a:srgbClr val="0067B9"/>
      </a:accent6>
      <a:hlink>
        <a:srgbClr val="0067B9"/>
      </a:hlink>
      <a:folHlink>
        <a:srgbClr val="A7C6E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donesia-HIV-HRH_assessment_02may2018" id="{FA1521F9-FAB5-4D2B-959E-9BAAC0640DFF}" vid="{A5EA3665-F37E-4C0D-AFB2-C4A00A7904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ject Technical Implementation" ma:contentTypeID="0x0101008DA58B5CA681664FAB24816C56F410850200264FE4F8FAFD9D499AA0202496F7DDE1" ma:contentTypeVersion="17" ma:contentTypeDescription="" ma:contentTypeScope="" ma:versionID="bc83ec54497cfff5c1da9ad12aa2eb0a">
  <xsd:schema xmlns:xsd="http://www.w3.org/2001/XMLSchema" xmlns:xs="http://www.w3.org/2001/XMLSchema" xmlns:p="http://schemas.microsoft.com/office/2006/metadata/properties" xmlns:ns2="8d7096d6-fc66-4344-9e3f-2445529a09f6" xmlns:ns3="1307afb1-e7b6-4c89-9772-de9dffe542cb" targetNamespace="http://schemas.microsoft.com/office/2006/metadata/properties" ma:root="true" ma:fieldsID="1c56a192a0e8f8f1e55391b27ff4cb02" ns2:_="" ns3:_="">
    <xsd:import namespace="8d7096d6-fc66-4344-9e3f-2445529a09f6"/>
    <xsd:import namespace="1307afb1-e7b6-4c89-9772-de9dffe542cb"/>
    <xsd:element name="properties">
      <xsd:complexType>
        <xsd:sequence>
          <xsd:element name="documentManagement">
            <xsd:complexType>
              <xsd:all>
                <xsd:element ref="ns2:hbf0c10381aa4bd59932b5b7da857fe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7096d6-fc66-4344-9e3f-2445529a09f6" elementFormDefault="qualified">
    <xsd:import namespace="http://schemas.microsoft.com/office/2006/documentManagement/types"/>
    <xsd:import namespace="http://schemas.microsoft.com/office/infopath/2007/PartnerControls"/>
    <xsd:element name="hbf0c10381aa4bd59932b5b7da857fed" ma:index="2" nillable="true" ma:taxonomy="true" ma:internalName="hbf0c10381aa4bd59932b5b7da857fed" ma:taxonomyFieldName="Project_x0020_Document_x0020_Type" ma:displayName="Project Document Type" ma:readOnly="false" ma:default="" ma:fieldId="{1bf0c103-81aa-4bd5-9932-b5b7da857fed}" ma:sspId="822e118f-d533-465d-b5ca-7beed2256e09" ma:termSetId="d8a5acf7-091c-4877-b363-b3708ae0704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3" nillable="true" ma:displayName="Taxonomy Catch All Column" ma:description="" ma:hidden="true" ma:list="{8340ed64-11b6-4220-8fab-a0af4836cea5}" ma:internalName="TaxCatchAll" ma:showField="CatchAllData" ma:web="8cdb0b59-e071-4186-98b9-0b2fd4b2ed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4" nillable="true" ma:displayName="Taxonomy Catch All Column1" ma:description="" ma:hidden="true" ma:list="{8340ed64-11b6-4220-8fab-a0af4836cea5}" ma:internalName="TaxCatchAllLabel" ma:readOnly="true" ma:showField="CatchAllDataLabel" ma:web="8cdb0b59-e071-4186-98b9-0b2fd4b2ed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7afb1-e7b6-4c89-9772-de9dffe542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pc="http://schemas.microsoft.com/office/infopath/2007/PartnerControls" xmlns:xsi="http://www.w3.org/2001/XMLSchema-instance">
  <documentManagement>
    <TaxCatchAll xmlns="8d7096d6-fc66-4344-9e3f-2445529a09f6"/>
    <hbf0c10381aa4bd59932b5b7da857fed xmlns="8d7096d6-fc66-4344-9e3f-2445529a09f6">
      <Terms xmlns="http://schemas.microsoft.com/office/infopath/2007/PartnerControls"/>
    </hbf0c10381aa4bd59932b5b7da857fed>
  </documentManagement>
</p:properties>
</file>

<file path=customXml/item4.xml><?xml version="1.0" encoding="utf-8"?>
<?mso-contentType ?>
<SharedContentType xmlns="Microsoft.SharePoint.Taxonomy.ContentTypeSync" SourceId="822e118f-d533-465d-b5ca-7beed2256e09" ContentTypeId="0x0101008DA58B5CA681664FAB24816C56F4108502" PreviousValue="false"/>
</file>

<file path=customXml/itemProps1.xml><?xml version="1.0" encoding="utf-8"?>
<ds:datastoreItem xmlns:ds="http://schemas.openxmlformats.org/officeDocument/2006/customXml" ds:itemID="{0BB081AD-6FF5-4104-B3EC-5022E79337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7096d6-fc66-4344-9e3f-2445529a09f6"/>
    <ds:schemaRef ds:uri="1307afb1-e7b6-4c89-9772-de9dffe542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788FD6-B572-4BBB-9104-15399BA7FD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3540E5-E24A-407F-9AB4-07447E1AFB65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  <ds:schemaRef ds:uri="1307afb1-e7b6-4c89-9772-de9dffe542cb"/>
    <ds:schemaRef ds:uri="http://schemas.openxmlformats.org/package/2006/metadata/core-properties"/>
    <ds:schemaRef ds:uri="8d7096d6-fc66-4344-9e3f-2445529a09f6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84B8AB91-5232-4543-8427-034A032BFBBE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Indonesia-HIV-HRH_assessment_02may2018</Template>
  <TotalTime>9646</TotalTime>
  <Words>1026</Words>
  <Application>Microsoft Office PowerPoint</Application>
  <PresentationFormat>Widescreen</PresentationFormat>
  <Paragraphs>218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Bold</vt:lpstr>
      <vt:lpstr>Calibri</vt:lpstr>
      <vt:lpstr>Gill Sans MT</vt:lpstr>
      <vt:lpstr>Times New Roman</vt:lpstr>
      <vt:lpstr>Wingdings</vt:lpstr>
      <vt:lpstr>Wingdings 3</vt:lpstr>
      <vt:lpstr>Integral</vt:lpstr>
      <vt:lpstr>Using the Life Cycle Approach for a Rapid HIV-HRH Assessment in Indonesia</vt:lpstr>
      <vt:lpstr>Assessment Objectives</vt:lpstr>
      <vt:lpstr>Methods</vt:lpstr>
      <vt:lpstr>PowerPoint Presentation</vt:lpstr>
      <vt:lpstr>PowerPoint Presentation</vt:lpstr>
      <vt:lpstr>Site-level tools</vt:lpstr>
      <vt:lpstr>PowerPoint Presentation</vt:lpstr>
      <vt:lpstr>Rapid Task Analysis (1)</vt:lpstr>
      <vt:lpstr>PowerPoint Presentation</vt:lpstr>
      <vt:lpstr>Client flow mapping</vt:lpstr>
      <vt:lpstr>Health worker Focus Group Discussion (FGD)</vt:lpstr>
      <vt:lpstr>Results</vt:lpstr>
      <vt:lpstr>PowerPoint Presentation</vt:lpstr>
      <vt:lpstr>PowerPoint Presentation</vt:lpstr>
      <vt:lpstr>Health worker FGDs: Challenge identification</vt:lpstr>
      <vt:lpstr>PowerPoint Presentation</vt:lpstr>
      <vt:lpstr>HRH Planning Tool: Task shifting and Different Service Models</vt:lpstr>
      <vt:lpstr>Thank You</vt:lpstr>
    </vt:vector>
  </TitlesOfParts>
  <Company>Chemonics International,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Indonesia HIV-HRH Assessment</dc:title>
  <dc:creator>Rachel H Deussom</dc:creator>
  <cp:lastModifiedBy>Rachel H Deussom</cp:lastModifiedBy>
  <cp:revision>268</cp:revision>
  <dcterms:created xsi:type="dcterms:W3CDTF">2018-08-09T18:04:42Z</dcterms:created>
  <dcterms:modified xsi:type="dcterms:W3CDTF">2018-11-19T03:02:59Z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0x0101008DA58B5CA681664FAB24816C56F410850200264FE4F8FAFD9D499AA0202496F7DDE1</vt:lpwstr>
  </property>
  <property fmtid="{D5CDD505-2E9C-101B-9397-08002B2CF9AE}" pid="3" name="ProjectDocumentType">
    <vt:lpwstr/>
  </property>
  <property fmtid="{D5CDD505-2E9C-101B-9397-08002B2CF9AE}" pid="4" name="FileLeafRef">
    <vt:lpwstr>PowerPoint Template_PEPFAR_4.26.16.potx</vt:lpwstr>
  </property>
  <property fmtid="{D5CDD505-2E9C-101B-9397-08002B2CF9AE}" pid="5" name="Project Document Type">
    <vt:lpwstr/>
  </property>
</Properties>
</file>